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Be Vietnam" charset="1" panose="00000500000000000000"/>
      <p:regular r:id="rId16"/>
    </p:embeddedFont>
    <p:embeddedFont>
      <p:font typeface="Be Vietnam Italics" charset="1" panose="00000500000000000000"/>
      <p:regular r:id="rId17"/>
    </p:embeddedFont>
    <p:embeddedFont>
      <p:font typeface="Be Vietnam Thin" charset="1" panose="00000200000000000000"/>
      <p:regular r:id="rId18"/>
    </p:embeddedFont>
    <p:embeddedFont>
      <p:font typeface="Be Vietnam Thin Italics" charset="1" panose="00000300000000000000"/>
      <p:regular r:id="rId19"/>
    </p:embeddedFont>
    <p:embeddedFont>
      <p:font typeface="Be Vietnam Medium" charset="1" panose="00000600000000000000"/>
      <p:regular r:id="rId20"/>
    </p:embeddedFont>
    <p:embeddedFont>
      <p:font typeface="Be Vietnam Medium Italics" charset="1" panose="00000600000000000000"/>
      <p:regular r:id="rId21"/>
    </p:embeddedFont>
    <p:embeddedFont>
      <p:font typeface="Be Vietnam Ultra-Bold" charset="1" panose="00000900000000000000"/>
      <p:regular r:id="rId22"/>
    </p:embeddedFont>
    <p:embeddedFont>
      <p:font typeface="Be Vietnam Ultra-Bold Italics" charset="1" panose="000009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56" Target="slides/slide33.xml" Type="http://schemas.openxmlformats.org/officeDocument/2006/relationships/slide"/><Relationship Id="rId57" Target="slides/slide34.xml" Type="http://schemas.openxmlformats.org/officeDocument/2006/relationships/slide"/><Relationship Id="rId58" Target="slides/slide35.xml" Type="http://schemas.openxmlformats.org/officeDocument/2006/relationships/slide"/><Relationship Id="rId59" Target="slides/slide36.xml" Type="http://schemas.openxmlformats.org/officeDocument/2006/relationships/slide"/><Relationship Id="rId6" Target="fonts/font6.fntdata" Type="http://schemas.openxmlformats.org/officeDocument/2006/relationships/font"/><Relationship Id="rId60" Target="slides/slide37.xml" Type="http://schemas.openxmlformats.org/officeDocument/2006/relationships/slide"/><Relationship Id="rId61" Target="slides/slide38.xml" Type="http://schemas.openxmlformats.org/officeDocument/2006/relationships/slide"/><Relationship Id="rId62" Target="slides/slide39.xml" Type="http://schemas.openxmlformats.org/officeDocument/2006/relationships/slide"/><Relationship Id="rId63" Target="slides/slide40.xml" Type="http://schemas.openxmlformats.org/officeDocument/2006/relationships/slide"/><Relationship Id="rId64" Target="slides/slide41.xml" Type="http://schemas.openxmlformats.org/officeDocument/2006/relationships/slide"/><Relationship Id="rId65" Target="slides/slide42.xml" Type="http://schemas.openxmlformats.org/officeDocument/2006/relationships/slide"/><Relationship Id="rId66" Target="slides/slide43.xml" Type="http://schemas.openxmlformats.org/officeDocument/2006/relationships/slide"/><Relationship Id="rId67" Target="slides/slide44.xml" Type="http://schemas.openxmlformats.org/officeDocument/2006/relationships/slide"/><Relationship Id="rId68" Target="slides/slide45.xml" Type="http://schemas.openxmlformats.org/officeDocument/2006/relationships/slide"/><Relationship Id="rId69" Target="slides/slide46.xml" Type="http://schemas.openxmlformats.org/officeDocument/2006/relationships/slide"/><Relationship Id="rId7" Target="fonts/font7.fntdata" Type="http://schemas.openxmlformats.org/officeDocument/2006/relationships/font"/><Relationship Id="rId70" Target="slides/slide47.xml" Type="http://schemas.openxmlformats.org/officeDocument/2006/relationships/slide"/><Relationship Id="rId71" Target="slides/slide48.xml" Type="http://schemas.openxmlformats.org/officeDocument/2006/relationships/slide"/><Relationship Id="rId72" Target="slides/slide49.xml" Type="http://schemas.openxmlformats.org/officeDocument/2006/relationships/slide"/><Relationship Id="rId73" Target="slides/slide50.xml" Type="http://schemas.openxmlformats.org/officeDocument/2006/relationships/slide"/><Relationship Id="rId74" Target="slides/slide51.xml" Type="http://schemas.openxmlformats.org/officeDocument/2006/relationships/slide"/><Relationship Id="rId75" Target="slides/slide52.xml" Type="http://schemas.openxmlformats.org/officeDocument/2006/relationships/slide"/><Relationship Id="rId76" Target="slides/slide53.xml" Type="http://schemas.openxmlformats.org/officeDocument/2006/relationships/slide"/><Relationship Id="rId77" Target="slides/slide54.xml" Type="http://schemas.openxmlformats.org/officeDocument/2006/relationships/slide"/><Relationship Id="rId78" Target="slides/slide55.xml" Type="http://schemas.openxmlformats.org/officeDocument/2006/relationships/slide"/><Relationship Id="rId79" Target="slides/slide56.xml" Type="http://schemas.openxmlformats.org/officeDocument/2006/relationships/slide"/><Relationship Id="rId8" Target="fonts/font8.fntdata" Type="http://schemas.openxmlformats.org/officeDocument/2006/relationships/font"/><Relationship Id="rId80" Target="slides/slide57.xml" Type="http://schemas.openxmlformats.org/officeDocument/2006/relationships/slide"/><Relationship Id="rId81" Target="slides/slide58.xml" Type="http://schemas.openxmlformats.org/officeDocument/2006/relationships/slide"/><Relationship Id="rId82" Target="slides/slide59.xml" Type="http://schemas.openxmlformats.org/officeDocument/2006/relationships/slide"/><Relationship Id="rId83" Target="slides/slide60.xml" Type="http://schemas.openxmlformats.org/officeDocument/2006/relationships/slide"/><Relationship Id="rId84" Target="slides/slide61.xml" Type="http://schemas.openxmlformats.org/officeDocument/2006/relationships/slide"/><Relationship Id="rId85" Target="slides/slide62.xml" Type="http://schemas.openxmlformats.org/officeDocument/2006/relationships/slide"/><Relationship Id="rId86" Target="slides/slide63.xml" Type="http://schemas.openxmlformats.org/officeDocument/2006/relationships/slide"/><Relationship Id="rId87" Target="slides/slide64.xml" Type="http://schemas.openxmlformats.org/officeDocument/2006/relationships/slide"/><Relationship Id="rId88" Target="slides/slide65.xml" Type="http://schemas.openxmlformats.org/officeDocument/2006/relationships/slide"/><Relationship Id="rId89" Target="slides/slide66.xml" Type="http://schemas.openxmlformats.org/officeDocument/2006/relationships/slide"/><Relationship Id="rId9" Target="fonts/font9.fntdata" Type="http://schemas.openxmlformats.org/officeDocument/2006/relationships/font"/><Relationship Id="rId90" Target="slides/slide67.xml" Type="http://schemas.openxmlformats.org/officeDocument/2006/relationships/slide"/><Relationship Id="rId91" Target="slides/slide68.xml" Type="http://schemas.openxmlformats.org/officeDocument/2006/relationships/slide"/><Relationship Id="rId92" Target="slides/slide69.xml" Type="http://schemas.openxmlformats.org/officeDocument/2006/relationships/slide"/><Relationship Id="rId93" Target="slides/slide70.xml" Type="http://schemas.openxmlformats.org/officeDocument/2006/relationships/slide"/><Relationship Id="rId94" Target="slides/slide71.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8.jpeg" Type="http://schemas.openxmlformats.org/officeDocument/2006/relationships/image"/><Relationship Id="rId4" Target="../media/VAFxJjT6_Wg.mp4" Type="http://schemas.openxmlformats.org/officeDocument/2006/relationships/video"/><Relationship Id="rId5" Target="../media/VAFxJjT6_Wg.mp4" Type="http://schemas.microsoft.com/office/2007/relationships/media"/></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0.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1.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28.png" Type="http://schemas.openxmlformats.org/officeDocument/2006/relationships/image"/><Relationship Id="rId5" Target="../media/image2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27.png" Type="http://schemas.openxmlformats.org/officeDocument/2006/relationships/image"/><Relationship Id="rId5" Target="../media/image2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25.png" Type="http://schemas.openxmlformats.org/officeDocument/2006/relationships/image"/><Relationship Id="rId6" Target="../media/image12.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8.png" Type="http://schemas.openxmlformats.org/officeDocument/2006/relationships/image"/><Relationship Id="rId4" Target="../media/image37.png" Type="http://schemas.openxmlformats.org/officeDocument/2006/relationships/image"/><Relationship Id="rId5" Target="../media/image3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2.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694" y="1535601"/>
            <a:ext cx="737530" cy="737530"/>
          </a:xfrm>
          <a:custGeom>
            <a:avLst/>
            <a:gdLst/>
            <a:ahLst/>
            <a:cxnLst/>
            <a:rect r="r" b="b" t="t" l="l"/>
            <a:pathLst>
              <a:path h="737530" w="737530">
                <a:moveTo>
                  <a:pt x="0" y="0"/>
                </a:moveTo>
                <a:lnTo>
                  <a:pt x="737530" y="0"/>
                </a:lnTo>
                <a:lnTo>
                  <a:pt x="737530" y="737529"/>
                </a:lnTo>
                <a:lnTo>
                  <a:pt x="0" y="737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1009650"/>
            <a:ext cx="16230600" cy="19050"/>
          </a:xfrm>
          <a:prstGeom prst="line">
            <a:avLst/>
          </a:prstGeom>
          <a:ln cap="flat" w="9525">
            <a:solidFill>
              <a:srgbClr val="1C1C1D"/>
            </a:solidFill>
            <a:prstDash val="solid"/>
            <a:headEnd type="none" len="sm" w="sm"/>
            <a:tailEnd type="none" len="sm" w="sm"/>
          </a:ln>
        </p:spPr>
      </p:sp>
      <p:sp>
        <p:nvSpPr>
          <p:cNvPr name="AutoShape 4" id="4"/>
          <p:cNvSpPr/>
          <p:nvPr/>
        </p:nvSpPr>
        <p:spPr>
          <a:xfrm>
            <a:off x="1028706" y="9234488"/>
            <a:ext cx="6386202" cy="23812"/>
          </a:xfrm>
          <a:prstGeom prst="line">
            <a:avLst/>
          </a:prstGeom>
          <a:ln cap="flat" w="9525">
            <a:solidFill>
              <a:srgbClr val="1C1C1D"/>
            </a:solidFill>
            <a:prstDash val="solid"/>
            <a:headEnd type="none" len="sm" w="sm"/>
            <a:tailEnd type="none" len="sm" w="sm"/>
          </a:ln>
        </p:spPr>
      </p:sp>
      <p:sp>
        <p:nvSpPr>
          <p:cNvPr name="Freeform 5" id="5"/>
          <p:cNvSpPr/>
          <p:nvPr/>
        </p:nvSpPr>
        <p:spPr>
          <a:xfrm flipH="false" flipV="false" rot="0">
            <a:off x="9101711" y="1535601"/>
            <a:ext cx="8157589" cy="7727462"/>
          </a:xfrm>
          <a:custGeom>
            <a:avLst/>
            <a:gdLst/>
            <a:ahLst/>
            <a:cxnLst/>
            <a:rect r="r" b="b" t="t" l="l"/>
            <a:pathLst>
              <a:path h="7727462" w="8157589">
                <a:moveTo>
                  <a:pt x="0" y="0"/>
                </a:moveTo>
                <a:lnTo>
                  <a:pt x="8157589" y="0"/>
                </a:lnTo>
                <a:lnTo>
                  <a:pt x="8157589" y="7727461"/>
                </a:lnTo>
                <a:lnTo>
                  <a:pt x="0" y="7727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4932045"/>
            <a:ext cx="6386208" cy="3904235"/>
          </a:xfrm>
          <a:prstGeom prst="rect">
            <a:avLst/>
          </a:prstGeom>
        </p:spPr>
        <p:txBody>
          <a:bodyPr anchor="t" rtlCol="false" tIns="0" lIns="0" bIns="0" rIns="0">
            <a:spAutoFit/>
          </a:bodyPr>
          <a:lstStyle/>
          <a:p>
            <a:pPr>
              <a:lnSpc>
                <a:spcPts val="10088"/>
              </a:lnSpc>
            </a:pPr>
            <a:r>
              <a:rPr lang="en-US" sz="10400" spc="-312">
                <a:solidFill>
                  <a:srgbClr val="1C1C1D"/>
                </a:solidFill>
                <a:latin typeface="Be Vietnam"/>
              </a:rPr>
              <a:t>A2: </a:t>
            </a:r>
          </a:p>
          <a:p>
            <a:pPr>
              <a:lnSpc>
                <a:spcPts val="10088"/>
              </a:lnSpc>
            </a:pPr>
            <a:r>
              <a:rPr lang="en-US" sz="10400" spc="-312">
                <a:solidFill>
                  <a:srgbClr val="907CE1"/>
                </a:solidFill>
                <a:latin typeface="Be Vietnam"/>
              </a:rPr>
              <a:t>DEFINE &amp;</a:t>
            </a:r>
          </a:p>
          <a:p>
            <a:pPr>
              <a:lnSpc>
                <a:spcPts val="10088"/>
              </a:lnSpc>
            </a:pPr>
            <a:r>
              <a:rPr lang="en-US" sz="10400" spc="-312">
                <a:solidFill>
                  <a:srgbClr val="907CE1"/>
                </a:solidFill>
                <a:latin typeface="Be Vietnam"/>
              </a:rPr>
              <a:t>IDEATE</a:t>
            </a:r>
          </a:p>
        </p:txBody>
      </p:sp>
      <p:sp>
        <p:nvSpPr>
          <p:cNvPr name="TextBox 7" id="7"/>
          <p:cNvSpPr txBox="true"/>
          <p:nvPr/>
        </p:nvSpPr>
        <p:spPr>
          <a:xfrm rot="0">
            <a:off x="1947474" y="1574166"/>
            <a:ext cx="2453677" cy="641350"/>
          </a:xfrm>
          <a:prstGeom prst="rect">
            <a:avLst/>
          </a:prstGeom>
        </p:spPr>
        <p:txBody>
          <a:bodyPr anchor="t" rtlCol="false" tIns="0" lIns="0" bIns="0" rIns="0">
            <a:spAutoFit/>
          </a:bodyPr>
          <a:lstStyle/>
          <a:p>
            <a:pPr>
              <a:lnSpc>
                <a:spcPts val="2599"/>
              </a:lnSpc>
              <a:spcBef>
                <a:spcPct val="0"/>
              </a:spcBef>
            </a:pPr>
            <a:r>
              <a:rPr lang="en-US" sz="1999">
                <a:solidFill>
                  <a:srgbClr val="1C1C1D"/>
                </a:solidFill>
                <a:latin typeface="Be Vietnam"/>
              </a:rPr>
              <a:t>Studio: Unintentional Good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3" id="3"/>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4" id="4"/>
          <p:cNvGrpSpPr/>
          <p:nvPr/>
        </p:nvGrpSpPr>
        <p:grpSpPr>
          <a:xfrm rot="0">
            <a:off x="8368143" y="1023938"/>
            <a:ext cx="8901948" cy="1568136"/>
            <a:chOff x="0" y="0"/>
            <a:chExt cx="1971450" cy="347284"/>
          </a:xfrm>
        </p:grpSpPr>
        <p:sp>
          <p:nvSpPr>
            <p:cNvPr name="Freeform 5" id="5"/>
            <p:cNvSpPr/>
            <p:nvPr/>
          </p:nvSpPr>
          <p:spPr>
            <a:xfrm flipH="false" flipV="false" rot="0">
              <a:off x="0" y="0"/>
              <a:ext cx="1971450" cy="347284"/>
            </a:xfrm>
            <a:custGeom>
              <a:avLst/>
              <a:gdLst/>
              <a:ahLst/>
              <a:cxnLst/>
              <a:rect r="r" b="b" t="t" l="l"/>
              <a:pathLst>
                <a:path h="347284" w="1971450">
                  <a:moveTo>
                    <a:pt x="47833" y="0"/>
                  </a:moveTo>
                  <a:lnTo>
                    <a:pt x="1923617" y="0"/>
                  </a:lnTo>
                  <a:cubicBezTo>
                    <a:pt x="1950034" y="0"/>
                    <a:pt x="1971450" y="21415"/>
                    <a:pt x="1971450" y="47833"/>
                  </a:cubicBezTo>
                  <a:lnTo>
                    <a:pt x="1971450" y="299451"/>
                  </a:lnTo>
                  <a:cubicBezTo>
                    <a:pt x="1971450" y="325868"/>
                    <a:pt x="1950034" y="347284"/>
                    <a:pt x="1923617" y="347284"/>
                  </a:cubicBezTo>
                  <a:lnTo>
                    <a:pt x="47833" y="347284"/>
                  </a:lnTo>
                  <a:cubicBezTo>
                    <a:pt x="21415" y="347284"/>
                    <a:pt x="0" y="325868"/>
                    <a:pt x="0" y="299451"/>
                  </a:cubicBezTo>
                  <a:lnTo>
                    <a:pt x="0" y="47833"/>
                  </a:lnTo>
                  <a:cubicBezTo>
                    <a:pt x="0" y="21415"/>
                    <a:pt x="21415" y="0"/>
                    <a:pt x="47833" y="0"/>
                  </a:cubicBezTo>
                  <a:close/>
                </a:path>
              </a:pathLst>
            </a:custGeom>
            <a:solidFill>
              <a:srgbClr val="DBDBDB"/>
            </a:solidFill>
          </p:spPr>
        </p:sp>
        <p:sp>
          <p:nvSpPr>
            <p:cNvPr name="TextBox 6" id="6"/>
            <p:cNvSpPr txBox="true"/>
            <p:nvPr/>
          </p:nvSpPr>
          <p:spPr>
            <a:xfrm>
              <a:off x="0" y="-47625"/>
              <a:ext cx="1971450" cy="394909"/>
            </a:xfrm>
            <a:prstGeom prst="rect">
              <a:avLst/>
            </a:prstGeom>
          </p:spPr>
          <p:txBody>
            <a:bodyPr anchor="ctr" rtlCol="false" tIns="50800" lIns="50800" bIns="50800" rIns="50800"/>
            <a:lstStyle/>
            <a:p>
              <a:pPr algn="ctr">
                <a:lnSpc>
                  <a:spcPts val="2800"/>
                </a:lnSpc>
              </a:pPr>
            </a:p>
          </p:txBody>
        </p:sp>
      </p:grpSp>
      <p:grpSp>
        <p:nvGrpSpPr>
          <p:cNvPr name="Group 7" id="7"/>
          <p:cNvGrpSpPr>
            <a:grpSpLocks noChangeAspect="true"/>
          </p:cNvGrpSpPr>
          <p:nvPr/>
        </p:nvGrpSpPr>
        <p:grpSpPr>
          <a:xfrm rot="0">
            <a:off x="8699439" y="1188934"/>
            <a:ext cx="1238762" cy="1238757"/>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929" t="0" r="-12323" b="-16254"/>
              </a:stretch>
            </a:blipFill>
          </p:spPr>
        </p:sp>
      </p:grpSp>
      <p:grpSp>
        <p:nvGrpSpPr>
          <p:cNvPr name="Group 9" id="9"/>
          <p:cNvGrpSpPr/>
          <p:nvPr/>
        </p:nvGrpSpPr>
        <p:grpSpPr>
          <a:xfrm rot="0">
            <a:off x="8368143" y="2658548"/>
            <a:ext cx="8901948" cy="1568136"/>
            <a:chOff x="0" y="0"/>
            <a:chExt cx="1971450" cy="347284"/>
          </a:xfrm>
        </p:grpSpPr>
        <p:sp>
          <p:nvSpPr>
            <p:cNvPr name="Freeform 10" id="10"/>
            <p:cNvSpPr/>
            <p:nvPr/>
          </p:nvSpPr>
          <p:spPr>
            <a:xfrm flipH="false" flipV="false" rot="0">
              <a:off x="0" y="0"/>
              <a:ext cx="1971450" cy="347284"/>
            </a:xfrm>
            <a:custGeom>
              <a:avLst/>
              <a:gdLst/>
              <a:ahLst/>
              <a:cxnLst/>
              <a:rect r="r" b="b" t="t" l="l"/>
              <a:pathLst>
                <a:path h="347284" w="1971450">
                  <a:moveTo>
                    <a:pt x="47833" y="0"/>
                  </a:moveTo>
                  <a:lnTo>
                    <a:pt x="1923617" y="0"/>
                  </a:lnTo>
                  <a:cubicBezTo>
                    <a:pt x="1950034" y="0"/>
                    <a:pt x="1971450" y="21415"/>
                    <a:pt x="1971450" y="47833"/>
                  </a:cubicBezTo>
                  <a:lnTo>
                    <a:pt x="1971450" y="299451"/>
                  </a:lnTo>
                  <a:cubicBezTo>
                    <a:pt x="1971450" y="325868"/>
                    <a:pt x="1950034" y="347284"/>
                    <a:pt x="1923617" y="347284"/>
                  </a:cubicBezTo>
                  <a:lnTo>
                    <a:pt x="47833" y="347284"/>
                  </a:lnTo>
                  <a:cubicBezTo>
                    <a:pt x="21415" y="347284"/>
                    <a:pt x="0" y="325868"/>
                    <a:pt x="0" y="299451"/>
                  </a:cubicBezTo>
                  <a:lnTo>
                    <a:pt x="0" y="47833"/>
                  </a:lnTo>
                  <a:cubicBezTo>
                    <a:pt x="0" y="21415"/>
                    <a:pt x="21415" y="0"/>
                    <a:pt x="47833" y="0"/>
                  </a:cubicBezTo>
                  <a:close/>
                </a:path>
              </a:pathLst>
            </a:custGeom>
            <a:solidFill>
              <a:srgbClr val="DBDBDB"/>
            </a:solidFill>
          </p:spPr>
        </p:sp>
        <p:sp>
          <p:nvSpPr>
            <p:cNvPr name="TextBox 11" id="11"/>
            <p:cNvSpPr txBox="true"/>
            <p:nvPr/>
          </p:nvSpPr>
          <p:spPr>
            <a:xfrm>
              <a:off x="0" y="-47625"/>
              <a:ext cx="1971450" cy="394909"/>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8368143" y="4293158"/>
            <a:ext cx="8901948" cy="1568136"/>
            <a:chOff x="0" y="0"/>
            <a:chExt cx="1971450" cy="347284"/>
          </a:xfrm>
        </p:grpSpPr>
        <p:sp>
          <p:nvSpPr>
            <p:cNvPr name="Freeform 13" id="13"/>
            <p:cNvSpPr/>
            <p:nvPr/>
          </p:nvSpPr>
          <p:spPr>
            <a:xfrm flipH="false" flipV="false" rot="0">
              <a:off x="0" y="0"/>
              <a:ext cx="1971450" cy="347284"/>
            </a:xfrm>
            <a:custGeom>
              <a:avLst/>
              <a:gdLst/>
              <a:ahLst/>
              <a:cxnLst/>
              <a:rect r="r" b="b" t="t" l="l"/>
              <a:pathLst>
                <a:path h="347284" w="1971450">
                  <a:moveTo>
                    <a:pt x="47833" y="0"/>
                  </a:moveTo>
                  <a:lnTo>
                    <a:pt x="1923617" y="0"/>
                  </a:lnTo>
                  <a:cubicBezTo>
                    <a:pt x="1950034" y="0"/>
                    <a:pt x="1971450" y="21415"/>
                    <a:pt x="1971450" y="47833"/>
                  </a:cubicBezTo>
                  <a:lnTo>
                    <a:pt x="1971450" y="299451"/>
                  </a:lnTo>
                  <a:cubicBezTo>
                    <a:pt x="1971450" y="325868"/>
                    <a:pt x="1950034" y="347284"/>
                    <a:pt x="1923617" y="347284"/>
                  </a:cubicBezTo>
                  <a:lnTo>
                    <a:pt x="47833" y="347284"/>
                  </a:lnTo>
                  <a:cubicBezTo>
                    <a:pt x="21415" y="347284"/>
                    <a:pt x="0" y="325868"/>
                    <a:pt x="0" y="299451"/>
                  </a:cubicBezTo>
                  <a:lnTo>
                    <a:pt x="0" y="47833"/>
                  </a:lnTo>
                  <a:cubicBezTo>
                    <a:pt x="0" y="21415"/>
                    <a:pt x="21415" y="0"/>
                    <a:pt x="47833" y="0"/>
                  </a:cubicBezTo>
                  <a:close/>
                </a:path>
              </a:pathLst>
            </a:custGeom>
            <a:solidFill>
              <a:srgbClr val="DBDBDB"/>
            </a:solidFill>
          </p:spPr>
        </p:sp>
        <p:sp>
          <p:nvSpPr>
            <p:cNvPr name="TextBox 14" id="14"/>
            <p:cNvSpPr txBox="true"/>
            <p:nvPr/>
          </p:nvSpPr>
          <p:spPr>
            <a:xfrm>
              <a:off x="0" y="-47625"/>
              <a:ext cx="1971450" cy="394909"/>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8368143" y="5927769"/>
            <a:ext cx="8901948" cy="1568136"/>
            <a:chOff x="0" y="0"/>
            <a:chExt cx="1971450" cy="347284"/>
          </a:xfrm>
        </p:grpSpPr>
        <p:sp>
          <p:nvSpPr>
            <p:cNvPr name="Freeform 16" id="16"/>
            <p:cNvSpPr/>
            <p:nvPr/>
          </p:nvSpPr>
          <p:spPr>
            <a:xfrm flipH="false" flipV="false" rot="0">
              <a:off x="0" y="0"/>
              <a:ext cx="1971450" cy="347284"/>
            </a:xfrm>
            <a:custGeom>
              <a:avLst/>
              <a:gdLst/>
              <a:ahLst/>
              <a:cxnLst/>
              <a:rect r="r" b="b" t="t" l="l"/>
              <a:pathLst>
                <a:path h="347284" w="1971450">
                  <a:moveTo>
                    <a:pt x="47833" y="0"/>
                  </a:moveTo>
                  <a:lnTo>
                    <a:pt x="1923617" y="0"/>
                  </a:lnTo>
                  <a:cubicBezTo>
                    <a:pt x="1950034" y="0"/>
                    <a:pt x="1971450" y="21415"/>
                    <a:pt x="1971450" y="47833"/>
                  </a:cubicBezTo>
                  <a:lnTo>
                    <a:pt x="1971450" y="299451"/>
                  </a:lnTo>
                  <a:cubicBezTo>
                    <a:pt x="1971450" y="325868"/>
                    <a:pt x="1950034" y="347284"/>
                    <a:pt x="1923617" y="347284"/>
                  </a:cubicBezTo>
                  <a:lnTo>
                    <a:pt x="47833" y="347284"/>
                  </a:lnTo>
                  <a:cubicBezTo>
                    <a:pt x="21415" y="347284"/>
                    <a:pt x="0" y="325868"/>
                    <a:pt x="0" y="299451"/>
                  </a:cubicBezTo>
                  <a:lnTo>
                    <a:pt x="0" y="47833"/>
                  </a:lnTo>
                  <a:cubicBezTo>
                    <a:pt x="0" y="21415"/>
                    <a:pt x="21415" y="0"/>
                    <a:pt x="47833" y="0"/>
                  </a:cubicBezTo>
                  <a:close/>
                </a:path>
              </a:pathLst>
            </a:custGeom>
            <a:solidFill>
              <a:srgbClr val="DBDBDB"/>
            </a:solidFill>
          </p:spPr>
        </p:sp>
        <p:sp>
          <p:nvSpPr>
            <p:cNvPr name="TextBox 17" id="17"/>
            <p:cNvSpPr txBox="true"/>
            <p:nvPr/>
          </p:nvSpPr>
          <p:spPr>
            <a:xfrm>
              <a:off x="0" y="-47625"/>
              <a:ext cx="1971450" cy="394909"/>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0">
            <a:off x="8368143" y="7562379"/>
            <a:ext cx="8901948" cy="1568136"/>
            <a:chOff x="0" y="0"/>
            <a:chExt cx="1971450" cy="347284"/>
          </a:xfrm>
        </p:grpSpPr>
        <p:sp>
          <p:nvSpPr>
            <p:cNvPr name="Freeform 19" id="19"/>
            <p:cNvSpPr/>
            <p:nvPr/>
          </p:nvSpPr>
          <p:spPr>
            <a:xfrm flipH="false" flipV="false" rot="0">
              <a:off x="0" y="0"/>
              <a:ext cx="1971450" cy="347284"/>
            </a:xfrm>
            <a:custGeom>
              <a:avLst/>
              <a:gdLst/>
              <a:ahLst/>
              <a:cxnLst/>
              <a:rect r="r" b="b" t="t" l="l"/>
              <a:pathLst>
                <a:path h="347284" w="1971450">
                  <a:moveTo>
                    <a:pt x="47833" y="0"/>
                  </a:moveTo>
                  <a:lnTo>
                    <a:pt x="1923617" y="0"/>
                  </a:lnTo>
                  <a:cubicBezTo>
                    <a:pt x="1950034" y="0"/>
                    <a:pt x="1971450" y="21415"/>
                    <a:pt x="1971450" y="47833"/>
                  </a:cubicBezTo>
                  <a:lnTo>
                    <a:pt x="1971450" y="299451"/>
                  </a:lnTo>
                  <a:cubicBezTo>
                    <a:pt x="1971450" y="325868"/>
                    <a:pt x="1950034" y="347284"/>
                    <a:pt x="1923617" y="347284"/>
                  </a:cubicBezTo>
                  <a:lnTo>
                    <a:pt x="47833" y="347284"/>
                  </a:lnTo>
                  <a:cubicBezTo>
                    <a:pt x="21415" y="347284"/>
                    <a:pt x="0" y="325868"/>
                    <a:pt x="0" y="299451"/>
                  </a:cubicBezTo>
                  <a:lnTo>
                    <a:pt x="0" y="47833"/>
                  </a:lnTo>
                  <a:cubicBezTo>
                    <a:pt x="0" y="21415"/>
                    <a:pt x="21415" y="0"/>
                    <a:pt x="47833" y="0"/>
                  </a:cubicBezTo>
                  <a:close/>
                </a:path>
              </a:pathLst>
            </a:custGeom>
            <a:solidFill>
              <a:srgbClr val="DBDBDB"/>
            </a:solidFill>
          </p:spPr>
        </p:sp>
        <p:sp>
          <p:nvSpPr>
            <p:cNvPr name="TextBox 20" id="20"/>
            <p:cNvSpPr txBox="true"/>
            <p:nvPr/>
          </p:nvSpPr>
          <p:spPr>
            <a:xfrm>
              <a:off x="0" y="-47625"/>
              <a:ext cx="1971450" cy="394909"/>
            </a:xfrm>
            <a:prstGeom prst="rect">
              <a:avLst/>
            </a:prstGeom>
          </p:spPr>
          <p:txBody>
            <a:bodyPr anchor="ctr" rtlCol="false" tIns="50800" lIns="50800" bIns="50800" rIns="50800"/>
            <a:lstStyle/>
            <a:p>
              <a:pPr algn="ctr">
                <a:lnSpc>
                  <a:spcPts val="2800"/>
                </a:lnSpc>
              </a:pPr>
            </a:p>
          </p:txBody>
        </p:sp>
      </p:grpSp>
      <p:grpSp>
        <p:nvGrpSpPr>
          <p:cNvPr name="Group 21" id="21"/>
          <p:cNvGrpSpPr>
            <a:grpSpLocks noChangeAspect="true"/>
          </p:cNvGrpSpPr>
          <p:nvPr/>
        </p:nvGrpSpPr>
        <p:grpSpPr>
          <a:xfrm rot="0">
            <a:off x="8699439" y="2823237"/>
            <a:ext cx="1238762" cy="1238757"/>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23" id="23"/>
          <p:cNvGrpSpPr>
            <a:grpSpLocks noChangeAspect="true"/>
          </p:cNvGrpSpPr>
          <p:nvPr/>
        </p:nvGrpSpPr>
        <p:grpSpPr>
          <a:xfrm rot="0">
            <a:off x="8694312" y="4455284"/>
            <a:ext cx="1243890" cy="1243885"/>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9780" t="-8418" r="-13307" b="-14670"/>
              </a:stretch>
            </a:blipFill>
          </p:spPr>
        </p:sp>
      </p:grpSp>
      <p:sp>
        <p:nvSpPr>
          <p:cNvPr name="Freeform 25" id="25"/>
          <p:cNvSpPr/>
          <p:nvPr/>
        </p:nvSpPr>
        <p:spPr>
          <a:xfrm flipH="false" flipV="false" rot="0">
            <a:off x="8544756" y="6088412"/>
            <a:ext cx="1302671" cy="1246850"/>
          </a:xfrm>
          <a:custGeom>
            <a:avLst/>
            <a:gdLst/>
            <a:ahLst/>
            <a:cxnLst/>
            <a:rect r="r" b="b" t="t" l="l"/>
            <a:pathLst>
              <a:path h="1246850" w="1302671">
                <a:moveTo>
                  <a:pt x="0" y="0"/>
                </a:moveTo>
                <a:lnTo>
                  <a:pt x="1302671" y="0"/>
                </a:lnTo>
                <a:lnTo>
                  <a:pt x="1302671" y="1246850"/>
                </a:lnTo>
                <a:lnTo>
                  <a:pt x="0" y="1246850"/>
                </a:lnTo>
                <a:lnTo>
                  <a:pt x="0" y="0"/>
                </a:lnTo>
                <a:close/>
              </a:path>
            </a:pathLst>
          </a:custGeom>
          <a:blipFill>
            <a:blip r:embed="rId5"/>
            <a:stretch>
              <a:fillRect l="0" t="0" r="0" b="-4476"/>
            </a:stretch>
          </a:blipFill>
        </p:spPr>
      </p:sp>
      <p:sp>
        <p:nvSpPr>
          <p:cNvPr name="Freeform 26" id="26"/>
          <p:cNvSpPr/>
          <p:nvPr/>
        </p:nvSpPr>
        <p:spPr>
          <a:xfrm flipH="false" flipV="false" rot="0">
            <a:off x="8573331" y="7799878"/>
            <a:ext cx="1093139" cy="1093139"/>
          </a:xfrm>
          <a:custGeom>
            <a:avLst/>
            <a:gdLst/>
            <a:ahLst/>
            <a:cxnLst/>
            <a:rect r="r" b="b" t="t" l="l"/>
            <a:pathLst>
              <a:path h="1093139" w="1093139">
                <a:moveTo>
                  <a:pt x="0" y="0"/>
                </a:moveTo>
                <a:lnTo>
                  <a:pt x="1093140" y="0"/>
                </a:lnTo>
                <a:lnTo>
                  <a:pt x="1093140" y="1093139"/>
                </a:lnTo>
                <a:lnTo>
                  <a:pt x="0" y="1093139"/>
                </a:lnTo>
                <a:lnTo>
                  <a:pt x="0" y="0"/>
                </a:lnTo>
                <a:close/>
              </a:path>
            </a:pathLst>
          </a:custGeom>
          <a:blipFill>
            <a:blip r:embed="rId6"/>
            <a:stretch>
              <a:fillRect l="0" t="0" r="0" b="0"/>
            </a:stretch>
          </a:blipFill>
        </p:spPr>
      </p:sp>
      <p:sp>
        <p:nvSpPr>
          <p:cNvPr name="Freeform 27" id="27"/>
          <p:cNvSpPr/>
          <p:nvPr/>
        </p:nvSpPr>
        <p:spPr>
          <a:xfrm flipH="false" flipV="false" rot="0">
            <a:off x="8971170" y="7799878"/>
            <a:ext cx="1093139" cy="1093139"/>
          </a:xfrm>
          <a:custGeom>
            <a:avLst/>
            <a:gdLst/>
            <a:ahLst/>
            <a:cxnLst/>
            <a:rect r="r" b="b" t="t" l="l"/>
            <a:pathLst>
              <a:path h="1093139" w="1093139">
                <a:moveTo>
                  <a:pt x="0" y="0"/>
                </a:moveTo>
                <a:lnTo>
                  <a:pt x="1093140" y="0"/>
                </a:lnTo>
                <a:lnTo>
                  <a:pt x="1093140" y="1093139"/>
                </a:lnTo>
                <a:lnTo>
                  <a:pt x="0" y="1093139"/>
                </a:lnTo>
                <a:lnTo>
                  <a:pt x="0" y="0"/>
                </a:lnTo>
                <a:close/>
              </a:path>
            </a:pathLst>
          </a:custGeom>
          <a:blipFill>
            <a:blip r:embed="rId7"/>
            <a:stretch>
              <a:fillRect l="0" t="0" r="0" b="0"/>
            </a:stretch>
          </a:blipFill>
        </p:spPr>
      </p:sp>
      <p:sp>
        <p:nvSpPr>
          <p:cNvPr name="TextBox 28" id="28"/>
          <p:cNvSpPr txBox="true"/>
          <p:nvPr/>
        </p:nvSpPr>
        <p:spPr>
          <a:xfrm rot="0">
            <a:off x="1028689" y="3343275"/>
            <a:ext cx="6385254" cy="3562350"/>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Who we interviewed this week</a:t>
            </a:r>
          </a:p>
        </p:txBody>
      </p:sp>
      <p:sp>
        <p:nvSpPr>
          <p:cNvPr name="TextBox 29" id="29"/>
          <p:cNvSpPr txBox="true"/>
          <p:nvPr/>
        </p:nvSpPr>
        <p:spPr>
          <a:xfrm rot="0">
            <a:off x="10271577" y="1433356"/>
            <a:ext cx="5116664" cy="701674"/>
          </a:xfrm>
          <a:prstGeom prst="rect">
            <a:avLst/>
          </a:prstGeom>
        </p:spPr>
        <p:txBody>
          <a:bodyPr anchor="t" rtlCol="false" tIns="0" lIns="0" bIns="0" rIns="0">
            <a:spAutoFit/>
          </a:bodyPr>
          <a:lstStyle/>
          <a:p>
            <a:pPr>
              <a:lnSpc>
                <a:spcPts val="2800"/>
              </a:lnSpc>
            </a:pPr>
            <a:r>
              <a:rPr lang="en-US" sz="2000" spc="-20">
                <a:solidFill>
                  <a:srgbClr val="F9FAF4"/>
                </a:solidFill>
                <a:latin typeface="Be Vietnam Ultra-Bold"/>
              </a:rPr>
              <a:t>Alex,</a:t>
            </a:r>
          </a:p>
          <a:p>
            <a:pPr>
              <a:lnSpc>
                <a:spcPts val="2800"/>
              </a:lnSpc>
            </a:pPr>
            <a:r>
              <a:rPr lang="en-US" sz="2000" spc="-20">
                <a:solidFill>
                  <a:srgbClr val="F9FAF4"/>
                </a:solidFill>
                <a:latin typeface="Be Vietnam"/>
              </a:rPr>
              <a:t>22 yo New Grad &amp; Growth Engineer</a:t>
            </a:r>
          </a:p>
        </p:txBody>
      </p:sp>
      <p:sp>
        <p:nvSpPr>
          <p:cNvPr name="TextBox 30" id="30"/>
          <p:cNvSpPr txBox="true"/>
          <p:nvPr/>
        </p:nvSpPr>
        <p:spPr>
          <a:xfrm rot="0">
            <a:off x="10271577" y="3067967"/>
            <a:ext cx="5370874" cy="701674"/>
          </a:xfrm>
          <a:prstGeom prst="rect">
            <a:avLst/>
          </a:prstGeom>
        </p:spPr>
        <p:txBody>
          <a:bodyPr anchor="t" rtlCol="false" tIns="0" lIns="0" bIns="0" rIns="0">
            <a:spAutoFit/>
          </a:bodyPr>
          <a:lstStyle/>
          <a:p>
            <a:pPr>
              <a:lnSpc>
                <a:spcPts val="2800"/>
              </a:lnSpc>
            </a:pPr>
            <a:r>
              <a:rPr lang="en-US" sz="2000" spc="-20">
                <a:solidFill>
                  <a:srgbClr val="F9FAF4"/>
                </a:solidFill>
                <a:latin typeface="Be Vietnam Ultra-Bold"/>
              </a:rPr>
              <a:t>Xin,</a:t>
            </a:r>
          </a:p>
          <a:p>
            <a:pPr>
              <a:lnSpc>
                <a:spcPts val="2800"/>
              </a:lnSpc>
            </a:pPr>
            <a:r>
              <a:rPr lang="en-US" sz="2000" spc="-20">
                <a:solidFill>
                  <a:srgbClr val="F9FAF4"/>
                </a:solidFill>
                <a:latin typeface="Be Vietnam"/>
              </a:rPr>
              <a:t>Trust Engineer &amp; Mother of 2 (7 yo, 3.5 yo)</a:t>
            </a:r>
          </a:p>
        </p:txBody>
      </p:sp>
      <p:sp>
        <p:nvSpPr>
          <p:cNvPr name="TextBox 31" id="31"/>
          <p:cNvSpPr txBox="true"/>
          <p:nvPr/>
        </p:nvSpPr>
        <p:spPr>
          <a:xfrm rot="0">
            <a:off x="10271577" y="4700013"/>
            <a:ext cx="6031819" cy="701674"/>
          </a:xfrm>
          <a:prstGeom prst="rect">
            <a:avLst/>
          </a:prstGeom>
        </p:spPr>
        <p:txBody>
          <a:bodyPr anchor="t" rtlCol="false" tIns="0" lIns="0" bIns="0" rIns="0">
            <a:spAutoFit/>
          </a:bodyPr>
          <a:lstStyle/>
          <a:p>
            <a:pPr>
              <a:lnSpc>
                <a:spcPts val="2800"/>
              </a:lnSpc>
            </a:pPr>
            <a:r>
              <a:rPr lang="en-US" sz="2000" spc="-20">
                <a:solidFill>
                  <a:srgbClr val="F9FAF4"/>
                </a:solidFill>
                <a:latin typeface="Be Vietnam Ultra-Bold"/>
              </a:rPr>
              <a:t>Steven,</a:t>
            </a:r>
          </a:p>
          <a:p>
            <a:pPr>
              <a:lnSpc>
                <a:spcPts val="2800"/>
              </a:lnSpc>
            </a:pPr>
            <a:r>
              <a:rPr lang="en-US" sz="2000" spc="-20">
                <a:solidFill>
                  <a:srgbClr val="F9FAF4"/>
                </a:solidFill>
                <a:latin typeface="Be Vietnam"/>
              </a:rPr>
              <a:t>New University Lecturer, recently moved</a:t>
            </a:r>
          </a:p>
        </p:txBody>
      </p:sp>
      <p:sp>
        <p:nvSpPr>
          <p:cNvPr name="TextBox 32" id="32"/>
          <p:cNvSpPr txBox="true"/>
          <p:nvPr/>
        </p:nvSpPr>
        <p:spPr>
          <a:xfrm rot="0">
            <a:off x="10271577" y="6337545"/>
            <a:ext cx="6571060" cy="701674"/>
          </a:xfrm>
          <a:prstGeom prst="rect">
            <a:avLst/>
          </a:prstGeom>
        </p:spPr>
        <p:txBody>
          <a:bodyPr anchor="t" rtlCol="false" tIns="0" lIns="0" bIns="0" rIns="0">
            <a:spAutoFit/>
          </a:bodyPr>
          <a:lstStyle/>
          <a:p>
            <a:pPr>
              <a:lnSpc>
                <a:spcPts val="2800"/>
              </a:lnSpc>
            </a:pPr>
            <a:r>
              <a:rPr lang="en-US" sz="2000" spc="-20">
                <a:solidFill>
                  <a:srgbClr val="F9FAF4"/>
                </a:solidFill>
                <a:latin typeface="Be Vietnam Ultra-Bold"/>
              </a:rPr>
              <a:t>Irena,</a:t>
            </a:r>
          </a:p>
          <a:p>
            <a:pPr>
              <a:lnSpc>
                <a:spcPts val="2800"/>
              </a:lnSpc>
            </a:pPr>
            <a:r>
              <a:rPr lang="en-US" sz="2000" spc="-20">
                <a:solidFill>
                  <a:srgbClr val="F9FAF4"/>
                </a:solidFill>
                <a:latin typeface="Be Vietnam"/>
              </a:rPr>
              <a:t>PWR Professor &amp; Mother of 3 yo and currently pregnant</a:t>
            </a:r>
          </a:p>
        </p:txBody>
      </p:sp>
      <p:sp>
        <p:nvSpPr>
          <p:cNvPr name="TextBox 33" id="33"/>
          <p:cNvSpPr txBox="true"/>
          <p:nvPr/>
        </p:nvSpPr>
        <p:spPr>
          <a:xfrm rot="0">
            <a:off x="10271577" y="7971798"/>
            <a:ext cx="6031819" cy="701674"/>
          </a:xfrm>
          <a:prstGeom prst="rect">
            <a:avLst/>
          </a:prstGeom>
        </p:spPr>
        <p:txBody>
          <a:bodyPr anchor="t" rtlCol="false" tIns="0" lIns="0" bIns="0" rIns="0">
            <a:spAutoFit/>
          </a:bodyPr>
          <a:lstStyle/>
          <a:p>
            <a:pPr>
              <a:lnSpc>
                <a:spcPts val="2800"/>
              </a:lnSpc>
            </a:pPr>
            <a:r>
              <a:rPr lang="en-US" sz="2000" spc="-20">
                <a:solidFill>
                  <a:srgbClr val="F9FAF4"/>
                </a:solidFill>
                <a:latin typeface="Be Vietnam Ultra-Bold"/>
              </a:rPr>
              <a:t>Angela &amp; Ben,</a:t>
            </a:r>
          </a:p>
          <a:p>
            <a:pPr>
              <a:lnSpc>
                <a:spcPts val="2800"/>
              </a:lnSpc>
            </a:pPr>
            <a:r>
              <a:rPr lang="en-US" sz="2000" spc="-20">
                <a:solidFill>
                  <a:srgbClr val="F9FAF4"/>
                </a:solidFill>
                <a:latin typeface="Be Vietnam"/>
              </a:rPr>
              <a:t>25 yo &amp; 33 yo Associates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823014"/>
            <a:ext cx="4334145" cy="4435286"/>
            <a:chOff x="0" y="0"/>
            <a:chExt cx="1186232" cy="1213914"/>
          </a:xfrm>
        </p:grpSpPr>
        <p:sp>
          <p:nvSpPr>
            <p:cNvPr name="Freeform 3" id="3"/>
            <p:cNvSpPr/>
            <p:nvPr/>
          </p:nvSpPr>
          <p:spPr>
            <a:xfrm flipH="false" flipV="false" rot="0">
              <a:off x="0" y="0"/>
              <a:ext cx="1186232" cy="1213914"/>
            </a:xfrm>
            <a:custGeom>
              <a:avLst/>
              <a:gdLst/>
              <a:ahLst/>
              <a:cxnLst/>
              <a:rect r="r" b="b" t="t" l="l"/>
              <a:pathLst>
                <a:path h="1213914" w="1186232">
                  <a:moveTo>
                    <a:pt x="98244" y="0"/>
                  </a:moveTo>
                  <a:lnTo>
                    <a:pt x="1087988" y="0"/>
                  </a:lnTo>
                  <a:cubicBezTo>
                    <a:pt x="1142247" y="0"/>
                    <a:pt x="1186232" y="43986"/>
                    <a:pt x="1186232" y="98244"/>
                  </a:cubicBezTo>
                  <a:lnTo>
                    <a:pt x="1186232" y="1115670"/>
                  </a:lnTo>
                  <a:cubicBezTo>
                    <a:pt x="1186232" y="1169929"/>
                    <a:pt x="1142247" y="1213914"/>
                    <a:pt x="1087988" y="1213914"/>
                  </a:cubicBezTo>
                  <a:lnTo>
                    <a:pt x="98244" y="1213914"/>
                  </a:lnTo>
                  <a:cubicBezTo>
                    <a:pt x="43986" y="1213914"/>
                    <a:pt x="0" y="1169929"/>
                    <a:pt x="0" y="1115670"/>
                  </a:cubicBezTo>
                  <a:lnTo>
                    <a:pt x="0" y="98244"/>
                  </a:lnTo>
                  <a:cubicBezTo>
                    <a:pt x="0" y="43986"/>
                    <a:pt x="43986" y="0"/>
                    <a:pt x="98244" y="0"/>
                  </a:cubicBezTo>
                  <a:close/>
                </a:path>
              </a:pathLst>
            </a:custGeom>
            <a:solidFill>
              <a:srgbClr val="907CE1"/>
            </a:solidFill>
          </p:spPr>
        </p:sp>
        <p:sp>
          <p:nvSpPr>
            <p:cNvPr name="TextBox 4" id="4"/>
            <p:cNvSpPr txBox="true"/>
            <p:nvPr/>
          </p:nvSpPr>
          <p:spPr>
            <a:xfrm>
              <a:off x="0" y="-47625"/>
              <a:ext cx="1186232" cy="12615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418676"/>
            <a:ext cx="4334145" cy="4664864"/>
            <a:chOff x="0" y="0"/>
            <a:chExt cx="1186232" cy="1276748"/>
          </a:xfrm>
        </p:grpSpPr>
        <p:sp>
          <p:nvSpPr>
            <p:cNvPr name="Freeform 6" id="6"/>
            <p:cNvSpPr/>
            <p:nvPr/>
          </p:nvSpPr>
          <p:spPr>
            <a:xfrm flipH="false" flipV="false" rot="0">
              <a:off x="0" y="0"/>
              <a:ext cx="1186232" cy="1276748"/>
            </a:xfrm>
            <a:custGeom>
              <a:avLst/>
              <a:gdLst/>
              <a:ahLst/>
              <a:cxnLst/>
              <a:rect r="r" b="b" t="t" l="l"/>
              <a:pathLst>
                <a:path h="1276748" w="1186232">
                  <a:moveTo>
                    <a:pt x="98244" y="0"/>
                  </a:moveTo>
                  <a:lnTo>
                    <a:pt x="1087988" y="0"/>
                  </a:lnTo>
                  <a:cubicBezTo>
                    <a:pt x="1142247" y="0"/>
                    <a:pt x="1186232" y="43986"/>
                    <a:pt x="1186232" y="98244"/>
                  </a:cubicBezTo>
                  <a:lnTo>
                    <a:pt x="1186232" y="1178504"/>
                  </a:lnTo>
                  <a:cubicBezTo>
                    <a:pt x="1186232" y="1232763"/>
                    <a:pt x="1142247" y="1276748"/>
                    <a:pt x="1087988" y="1276748"/>
                  </a:cubicBezTo>
                  <a:lnTo>
                    <a:pt x="98244" y="1276748"/>
                  </a:lnTo>
                  <a:cubicBezTo>
                    <a:pt x="43986" y="1276748"/>
                    <a:pt x="0" y="1232763"/>
                    <a:pt x="0" y="1178504"/>
                  </a:cubicBezTo>
                  <a:lnTo>
                    <a:pt x="0" y="98244"/>
                  </a:lnTo>
                  <a:cubicBezTo>
                    <a:pt x="0" y="43986"/>
                    <a:pt x="43986" y="0"/>
                    <a:pt x="98244" y="0"/>
                  </a:cubicBezTo>
                  <a:close/>
                </a:path>
              </a:pathLst>
            </a:custGeom>
            <a:solidFill>
              <a:srgbClr val="F9FAF4"/>
            </a:solidFill>
          </p:spPr>
        </p:sp>
        <p:sp>
          <p:nvSpPr>
            <p:cNvPr name="TextBox 7" id="7"/>
            <p:cNvSpPr txBox="true"/>
            <p:nvPr/>
          </p:nvSpPr>
          <p:spPr>
            <a:xfrm>
              <a:off x="0" y="-47625"/>
              <a:ext cx="1186232" cy="1324373"/>
            </a:xfrm>
            <a:prstGeom prst="rect">
              <a:avLst/>
            </a:prstGeom>
          </p:spPr>
          <p:txBody>
            <a:bodyPr anchor="ctr" rtlCol="false" tIns="50800" lIns="50800" bIns="50800" rIns="50800"/>
            <a:lstStyle/>
            <a:p>
              <a:pPr algn="ctr">
                <a:lnSpc>
                  <a:spcPts val="2800"/>
                </a:lnSpc>
              </a:pPr>
              <a:r>
                <a:rPr lang="en-US" sz="2000" spc="-20">
                  <a:solidFill>
                    <a:srgbClr val="1C1C1D"/>
                  </a:solidFill>
                  <a:latin typeface="Be Vietnam"/>
                </a:rPr>
                <a:t>Description</a:t>
              </a:r>
            </a:p>
          </p:txBody>
        </p:sp>
      </p:grpSp>
      <p:sp>
        <p:nvSpPr>
          <p:cNvPr name="Freeform 8" id="8"/>
          <p:cNvSpPr/>
          <p:nvPr/>
        </p:nvSpPr>
        <p:spPr>
          <a:xfrm flipH="false" flipV="false" rot="0">
            <a:off x="1689658" y="1889981"/>
            <a:ext cx="3012229" cy="3722255"/>
          </a:xfrm>
          <a:custGeom>
            <a:avLst/>
            <a:gdLst/>
            <a:ahLst/>
            <a:cxnLst/>
            <a:rect r="r" b="b" t="t" l="l"/>
            <a:pathLst>
              <a:path h="3722255" w="3012229">
                <a:moveTo>
                  <a:pt x="0" y="0"/>
                </a:moveTo>
                <a:lnTo>
                  <a:pt x="3012229" y="0"/>
                </a:lnTo>
                <a:lnTo>
                  <a:pt x="3012229" y="3722255"/>
                </a:lnTo>
                <a:lnTo>
                  <a:pt x="0" y="3722255"/>
                </a:lnTo>
                <a:lnTo>
                  <a:pt x="0" y="0"/>
                </a:lnTo>
                <a:close/>
              </a:path>
            </a:pathLst>
          </a:custGeom>
          <a:blipFill>
            <a:blip r:embed="rId2"/>
            <a:stretch>
              <a:fillRect l="-21082" t="-3331" r="-32146" b="-20668"/>
            </a:stretch>
          </a:blipFill>
        </p:spPr>
      </p:sp>
      <p:sp>
        <p:nvSpPr>
          <p:cNvPr name="TextBox 9" id="9"/>
          <p:cNvSpPr txBox="true"/>
          <p:nvPr/>
        </p:nvSpPr>
        <p:spPr>
          <a:xfrm rot="0">
            <a:off x="5770128" y="1352001"/>
            <a:ext cx="11489172" cy="4780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Bold"/>
              </a:rPr>
              <a:t>Calls his parents a lot</a:t>
            </a:r>
            <a:r>
              <a:rPr lang="en-US" sz="3399">
                <a:solidFill>
                  <a:srgbClr val="FFFFFF"/>
                </a:solidFill>
                <a:latin typeface="Canva Sans"/>
              </a:rPr>
              <a:t> to ask about things like healthcare, car maintenance + registration, etc.</a:t>
            </a:r>
          </a:p>
          <a:p>
            <a:pPr marL="734059" indent="-367030" lvl="1">
              <a:lnSpc>
                <a:spcPts val="4759"/>
              </a:lnSpc>
              <a:buFont typeface="Arial"/>
              <a:buChar char="•"/>
            </a:pPr>
            <a:r>
              <a:rPr lang="en-US" sz="3399">
                <a:solidFill>
                  <a:srgbClr val="FFFFFF"/>
                </a:solidFill>
                <a:latin typeface="Canva Sans"/>
              </a:rPr>
              <a:t>As a </a:t>
            </a:r>
            <a:r>
              <a:rPr lang="en-US" sz="3399">
                <a:solidFill>
                  <a:srgbClr val="FFFFFF"/>
                </a:solidFill>
                <a:latin typeface="Canva Sans Bold"/>
              </a:rPr>
              <a:t>growth engineer</a:t>
            </a:r>
            <a:r>
              <a:rPr lang="en-US" sz="3399">
                <a:solidFill>
                  <a:srgbClr val="FFFFFF"/>
                </a:solidFill>
                <a:latin typeface="Canva Sans"/>
              </a:rPr>
              <a:t>, he works on how to make the onboarding process for the user as easy as possible</a:t>
            </a:r>
          </a:p>
          <a:p>
            <a:pPr marL="734059" indent="-367030" lvl="1">
              <a:lnSpc>
                <a:spcPts val="4759"/>
              </a:lnSpc>
              <a:buFont typeface="Arial"/>
              <a:buChar char="•"/>
            </a:pPr>
            <a:r>
              <a:rPr lang="en-US" sz="3399">
                <a:solidFill>
                  <a:srgbClr val="FFFFFF"/>
                </a:solidFill>
                <a:latin typeface="Canva Sans"/>
              </a:rPr>
              <a:t>Talked a lot about </a:t>
            </a:r>
            <a:r>
              <a:rPr lang="en-US" sz="3399">
                <a:solidFill>
                  <a:srgbClr val="FFFFFF"/>
                </a:solidFill>
                <a:latin typeface="Canva Sans Bold"/>
              </a:rPr>
              <a:t>low activation energy</a:t>
            </a:r>
          </a:p>
          <a:p>
            <a:pPr marL="734059" indent="-367030" lvl="1">
              <a:lnSpc>
                <a:spcPts val="4759"/>
              </a:lnSpc>
              <a:buFont typeface="Arial"/>
              <a:buChar char="•"/>
            </a:pPr>
            <a:r>
              <a:rPr lang="en-US" sz="3399">
                <a:solidFill>
                  <a:srgbClr val="FFFFFF"/>
                </a:solidFill>
                <a:latin typeface="Canva Sans"/>
              </a:rPr>
              <a:t>Tries a lot of new tools that are recommended by people he trusts (ie. prominent Tech Twitter accounts, friends)</a:t>
            </a:r>
          </a:p>
        </p:txBody>
      </p:sp>
      <p:grpSp>
        <p:nvGrpSpPr>
          <p:cNvPr name="Group 10" id="10"/>
          <p:cNvGrpSpPr/>
          <p:nvPr/>
        </p:nvGrpSpPr>
        <p:grpSpPr>
          <a:xfrm rot="0">
            <a:off x="6075112" y="6888116"/>
            <a:ext cx="10847695" cy="2370184"/>
            <a:chOff x="0" y="0"/>
            <a:chExt cx="2968956" cy="648707"/>
          </a:xfrm>
        </p:grpSpPr>
        <p:sp>
          <p:nvSpPr>
            <p:cNvPr name="Freeform 11" id="11"/>
            <p:cNvSpPr/>
            <p:nvPr/>
          </p:nvSpPr>
          <p:spPr>
            <a:xfrm flipH="false" flipV="false" rot="0">
              <a:off x="0" y="0"/>
              <a:ext cx="2968956" cy="648707"/>
            </a:xfrm>
            <a:custGeom>
              <a:avLst/>
              <a:gdLst/>
              <a:ahLst/>
              <a:cxnLst/>
              <a:rect r="r" b="b" t="t" l="l"/>
              <a:pathLst>
                <a:path h="648707" w="2968956">
                  <a:moveTo>
                    <a:pt x="39253" y="0"/>
                  </a:moveTo>
                  <a:lnTo>
                    <a:pt x="2929703" y="0"/>
                  </a:lnTo>
                  <a:cubicBezTo>
                    <a:pt x="2951382" y="0"/>
                    <a:pt x="2968956" y="17574"/>
                    <a:pt x="2968956" y="39253"/>
                  </a:cubicBezTo>
                  <a:lnTo>
                    <a:pt x="2968956" y="609453"/>
                  </a:lnTo>
                  <a:cubicBezTo>
                    <a:pt x="2968956" y="631132"/>
                    <a:pt x="2951382" y="648707"/>
                    <a:pt x="2929703" y="648707"/>
                  </a:cubicBezTo>
                  <a:lnTo>
                    <a:pt x="39253" y="648707"/>
                  </a:lnTo>
                  <a:cubicBezTo>
                    <a:pt x="17574" y="648707"/>
                    <a:pt x="0" y="631132"/>
                    <a:pt x="0" y="609453"/>
                  </a:cubicBezTo>
                  <a:lnTo>
                    <a:pt x="0" y="39253"/>
                  </a:lnTo>
                  <a:cubicBezTo>
                    <a:pt x="0" y="17574"/>
                    <a:pt x="17574" y="0"/>
                    <a:pt x="39253" y="0"/>
                  </a:cubicBezTo>
                  <a:close/>
                </a:path>
              </a:pathLst>
            </a:custGeom>
            <a:solidFill>
              <a:srgbClr val="F9FAF4"/>
            </a:solidFill>
          </p:spPr>
        </p:sp>
        <p:sp>
          <p:nvSpPr>
            <p:cNvPr name="TextBox 12" id="12"/>
            <p:cNvSpPr txBox="true"/>
            <p:nvPr/>
          </p:nvSpPr>
          <p:spPr>
            <a:xfrm>
              <a:off x="0" y="-47625"/>
              <a:ext cx="2968956" cy="696332"/>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469367" y="6469905"/>
            <a:ext cx="3452810" cy="2282762"/>
            <a:chOff x="0" y="0"/>
            <a:chExt cx="4603747" cy="3043683"/>
          </a:xfrm>
        </p:grpSpPr>
        <p:sp>
          <p:nvSpPr>
            <p:cNvPr name="TextBox 14" id="14"/>
            <p:cNvSpPr txBox="true"/>
            <p:nvPr/>
          </p:nvSpPr>
          <p:spPr>
            <a:xfrm rot="0">
              <a:off x="0" y="-57150"/>
              <a:ext cx="4603747"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Alex</a:t>
              </a:r>
            </a:p>
          </p:txBody>
        </p:sp>
        <p:sp>
          <p:nvSpPr>
            <p:cNvPr name="TextBox 15" id="15"/>
            <p:cNvSpPr txBox="true"/>
            <p:nvPr/>
          </p:nvSpPr>
          <p:spPr>
            <a:xfrm rot="0">
              <a:off x="0" y="1400938"/>
              <a:ext cx="4603747"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22 yo</a:t>
              </a:r>
            </a:p>
            <a:p>
              <a:pPr>
                <a:lnSpc>
                  <a:spcPts val="3359"/>
                </a:lnSpc>
              </a:pPr>
              <a:r>
                <a:rPr lang="en-US" sz="2400" spc="-24">
                  <a:solidFill>
                    <a:srgbClr val="F9FAF4"/>
                  </a:solidFill>
                  <a:latin typeface="Be Vietnam Italics"/>
                </a:rPr>
                <a:t>San Francisco, CA</a:t>
              </a:r>
            </a:p>
            <a:p>
              <a:pPr>
                <a:lnSpc>
                  <a:spcPts val="3359"/>
                </a:lnSpc>
              </a:pPr>
              <a:r>
                <a:rPr lang="en-US" sz="2400" spc="-24">
                  <a:solidFill>
                    <a:srgbClr val="F9FAF4"/>
                  </a:solidFill>
                  <a:latin typeface="Be Vietnam"/>
                </a:rPr>
                <a:t>Growth Engineer</a:t>
              </a:r>
            </a:p>
          </p:txBody>
        </p:sp>
      </p:grpSp>
      <p:sp>
        <p:nvSpPr>
          <p:cNvPr name="TextBox 16" id="16"/>
          <p:cNvSpPr txBox="true"/>
          <p:nvPr/>
        </p:nvSpPr>
        <p:spPr>
          <a:xfrm rot="0">
            <a:off x="6630566" y="7267916"/>
            <a:ext cx="9736786" cy="1553434"/>
          </a:xfrm>
          <a:prstGeom prst="rect">
            <a:avLst/>
          </a:prstGeom>
        </p:spPr>
        <p:txBody>
          <a:bodyPr anchor="t" rtlCol="false" tIns="0" lIns="0" bIns="0" rIns="0">
            <a:spAutoFit/>
          </a:bodyPr>
          <a:lstStyle/>
          <a:p>
            <a:pPr>
              <a:lnSpc>
                <a:spcPts val="4152"/>
              </a:lnSpc>
            </a:pPr>
            <a:r>
              <a:rPr lang="en-US" sz="2966">
                <a:solidFill>
                  <a:srgbClr val="000000"/>
                </a:solidFill>
                <a:latin typeface="Canva Sans"/>
              </a:rPr>
              <a:t>“If the task I need to do is something that seems far away, like booking an annual check up, I’m probably not going to do 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823014"/>
            <a:ext cx="4334145" cy="4435286"/>
            <a:chOff x="0" y="0"/>
            <a:chExt cx="1186232" cy="1213914"/>
          </a:xfrm>
        </p:grpSpPr>
        <p:sp>
          <p:nvSpPr>
            <p:cNvPr name="Freeform 3" id="3"/>
            <p:cNvSpPr/>
            <p:nvPr/>
          </p:nvSpPr>
          <p:spPr>
            <a:xfrm flipH="false" flipV="false" rot="0">
              <a:off x="0" y="0"/>
              <a:ext cx="1186232" cy="1213914"/>
            </a:xfrm>
            <a:custGeom>
              <a:avLst/>
              <a:gdLst/>
              <a:ahLst/>
              <a:cxnLst/>
              <a:rect r="r" b="b" t="t" l="l"/>
              <a:pathLst>
                <a:path h="1213914" w="1186232">
                  <a:moveTo>
                    <a:pt x="98244" y="0"/>
                  </a:moveTo>
                  <a:lnTo>
                    <a:pt x="1087988" y="0"/>
                  </a:lnTo>
                  <a:cubicBezTo>
                    <a:pt x="1142247" y="0"/>
                    <a:pt x="1186232" y="43986"/>
                    <a:pt x="1186232" y="98244"/>
                  </a:cubicBezTo>
                  <a:lnTo>
                    <a:pt x="1186232" y="1115670"/>
                  </a:lnTo>
                  <a:cubicBezTo>
                    <a:pt x="1186232" y="1169929"/>
                    <a:pt x="1142247" y="1213914"/>
                    <a:pt x="1087988" y="1213914"/>
                  </a:cubicBezTo>
                  <a:lnTo>
                    <a:pt x="98244" y="1213914"/>
                  </a:lnTo>
                  <a:cubicBezTo>
                    <a:pt x="43986" y="1213914"/>
                    <a:pt x="0" y="1169929"/>
                    <a:pt x="0" y="1115670"/>
                  </a:cubicBezTo>
                  <a:lnTo>
                    <a:pt x="0" y="98244"/>
                  </a:lnTo>
                  <a:cubicBezTo>
                    <a:pt x="0" y="43986"/>
                    <a:pt x="43986" y="0"/>
                    <a:pt x="98244" y="0"/>
                  </a:cubicBezTo>
                  <a:close/>
                </a:path>
              </a:pathLst>
            </a:custGeom>
            <a:solidFill>
              <a:srgbClr val="907CE1"/>
            </a:solidFill>
          </p:spPr>
        </p:sp>
        <p:sp>
          <p:nvSpPr>
            <p:cNvPr name="TextBox 4" id="4"/>
            <p:cNvSpPr txBox="true"/>
            <p:nvPr/>
          </p:nvSpPr>
          <p:spPr>
            <a:xfrm>
              <a:off x="0" y="-47625"/>
              <a:ext cx="1186232" cy="12615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418676"/>
            <a:ext cx="4334145" cy="4664864"/>
            <a:chOff x="0" y="0"/>
            <a:chExt cx="1186232" cy="1276748"/>
          </a:xfrm>
        </p:grpSpPr>
        <p:sp>
          <p:nvSpPr>
            <p:cNvPr name="Freeform 6" id="6"/>
            <p:cNvSpPr/>
            <p:nvPr/>
          </p:nvSpPr>
          <p:spPr>
            <a:xfrm flipH="false" flipV="false" rot="0">
              <a:off x="0" y="0"/>
              <a:ext cx="1186232" cy="1276748"/>
            </a:xfrm>
            <a:custGeom>
              <a:avLst/>
              <a:gdLst/>
              <a:ahLst/>
              <a:cxnLst/>
              <a:rect r="r" b="b" t="t" l="l"/>
              <a:pathLst>
                <a:path h="1276748" w="1186232">
                  <a:moveTo>
                    <a:pt x="98244" y="0"/>
                  </a:moveTo>
                  <a:lnTo>
                    <a:pt x="1087988" y="0"/>
                  </a:lnTo>
                  <a:cubicBezTo>
                    <a:pt x="1142247" y="0"/>
                    <a:pt x="1186232" y="43986"/>
                    <a:pt x="1186232" y="98244"/>
                  </a:cubicBezTo>
                  <a:lnTo>
                    <a:pt x="1186232" y="1178504"/>
                  </a:lnTo>
                  <a:cubicBezTo>
                    <a:pt x="1186232" y="1232763"/>
                    <a:pt x="1142247" y="1276748"/>
                    <a:pt x="1087988" y="1276748"/>
                  </a:cubicBezTo>
                  <a:lnTo>
                    <a:pt x="98244" y="1276748"/>
                  </a:lnTo>
                  <a:cubicBezTo>
                    <a:pt x="43986" y="1276748"/>
                    <a:pt x="0" y="1232763"/>
                    <a:pt x="0" y="1178504"/>
                  </a:cubicBezTo>
                  <a:lnTo>
                    <a:pt x="0" y="98244"/>
                  </a:lnTo>
                  <a:cubicBezTo>
                    <a:pt x="0" y="43986"/>
                    <a:pt x="43986" y="0"/>
                    <a:pt x="98244" y="0"/>
                  </a:cubicBezTo>
                  <a:close/>
                </a:path>
              </a:pathLst>
            </a:custGeom>
            <a:solidFill>
              <a:srgbClr val="F9FAF4"/>
            </a:solidFill>
          </p:spPr>
        </p:sp>
        <p:sp>
          <p:nvSpPr>
            <p:cNvPr name="TextBox 7" id="7"/>
            <p:cNvSpPr txBox="true"/>
            <p:nvPr/>
          </p:nvSpPr>
          <p:spPr>
            <a:xfrm>
              <a:off x="0" y="-47625"/>
              <a:ext cx="1186232" cy="1324373"/>
            </a:xfrm>
            <a:prstGeom prst="rect">
              <a:avLst/>
            </a:prstGeom>
          </p:spPr>
          <p:txBody>
            <a:bodyPr anchor="ctr" rtlCol="false" tIns="50800" lIns="50800" bIns="50800" rIns="50800"/>
            <a:lstStyle/>
            <a:p>
              <a:pPr algn="ctr">
                <a:lnSpc>
                  <a:spcPts val="2800"/>
                </a:lnSpc>
              </a:pPr>
              <a:r>
                <a:rPr lang="en-US" sz="2000" spc="-20">
                  <a:solidFill>
                    <a:srgbClr val="1C1C1D"/>
                  </a:solidFill>
                  <a:latin typeface="Be Vietnam"/>
                </a:rPr>
                <a:t>Description</a:t>
              </a:r>
            </a:p>
          </p:txBody>
        </p:sp>
      </p:grpSp>
      <p:sp>
        <p:nvSpPr>
          <p:cNvPr name="Freeform 8" id="8"/>
          <p:cNvSpPr/>
          <p:nvPr/>
        </p:nvSpPr>
        <p:spPr>
          <a:xfrm flipH="false" flipV="false" rot="0">
            <a:off x="1689658" y="1889981"/>
            <a:ext cx="3012229" cy="3722255"/>
          </a:xfrm>
          <a:custGeom>
            <a:avLst/>
            <a:gdLst/>
            <a:ahLst/>
            <a:cxnLst/>
            <a:rect r="r" b="b" t="t" l="l"/>
            <a:pathLst>
              <a:path h="3722255" w="3012229">
                <a:moveTo>
                  <a:pt x="0" y="0"/>
                </a:moveTo>
                <a:lnTo>
                  <a:pt x="3012229" y="0"/>
                </a:lnTo>
                <a:lnTo>
                  <a:pt x="3012229" y="3722255"/>
                </a:lnTo>
                <a:lnTo>
                  <a:pt x="0" y="3722255"/>
                </a:lnTo>
                <a:lnTo>
                  <a:pt x="0" y="0"/>
                </a:lnTo>
                <a:close/>
              </a:path>
            </a:pathLst>
          </a:custGeom>
          <a:blipFill>
            <a:blip r:embed="rId2"/>
            <a:stretch>
              <a:fillRect l="-21082" t="-3331" r="-32146" b="-20668"/>
            </a:stretch>
          </a:blipFill>
        </p:spPr>
      </p:sp>
      <p:grpSp>
        <p:nvGrpSpPr>
          <p:cNvPr name="Group 9" id="9"/>
          <p:cNvGrpSpPr/>
          <p:nvPr/>
        </p:nvGrpSpPr>
        <p:grpSpPr>
          <a:xfrm rot="0">
            <a:off x="1469367" y="6469905"/>
            <a:ext cx="3452810" cy="2282762"/>
            <a:chOff x="0" y="0"/>
            <a:chExt cx="4603747" cy="3043683"/>
          </a:xfrm>
        </p:grpSpPr>
        <p:sp>
          <p:nvSpPr>
            <p:cNvPr name="TextBox 10" id="10"/>
            <p:cNvSpPr txBox="true"/>
            <p:nvPr/>
          </p:nvSpPr>
          <p:spPr>
            <a:xfrm rot="0">
              <a:off x="0" y="-57150"/>
              <a:ext cx="4603747"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Alex</a:t>
              </a:r>
            </a:p>
          </p:txBody>
        </p:sp>
        <p:sp>
          <p:nvSpPr>
            <p:cNvPr name="TextBox 11" id="11"/>
            <p:cNvSpPr txBox="true"/>
            <p:nvPr/>
          </p:nvSpPr>
          <p:spPr>
            <a:xfrm rot="0">
              <a:off x="0" y="1400938"/>
              <a:ext cx="4603747"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22 yo</a:t>
              </a:r>
            </a:p>
            <a:p>
              <a:pPr>
                <a:lnSpc>
                  <a:spcPts val="3359"/>
                </a:lnSpc>
              </a:pPr>
              <a:r>
                <a:rPr lang="en-US" sz="2400" spc="-24">
                  <a:solidFill>
                    <a:srgbClr val="F9FAF4"/>
                  </a:solidFill>
                  <a:latin typeface="Be Vietnam Italics"/>
                </a:rPr>
                <a:t>San Francisco, CA</a:t>
              </a:r>
            </a:p>
            <a:p>
              <a:pPr>
                <a:lnSpc>
                  <a:spcPts val="3359"/>
                </a:lnSpc>
              </a:pPr>
              <a:r>
                <a:rPr lang="en-US" sz="2400" spc="-24">
                  <a:solidFill>
                    <a:srgbClr val="F9FAF4"/>
                  </a:solidFill>
                  <a:latin typeface="Be Vietnam"/>
                </a:rPr>
                <a:t>Growth Engineer</a:t>
              </a:r>
            </a:p>
          </p:txBody>
        </p:sp>
      </p:grpSp>
      <p:pic>
        <p:nvPicPr>
          <p:cNvPr name="Picture 12" id="12">
            <a:hlinkClick action="ppaction://media"/>
          </p:cNvPr>
          <p:cNvPicPr>
            <a:picLocks noChangeAspect="true"/>
          </p:cNvPicPr>
          <p:nvPr>
            <a:videoFile r:link="rId4"/>
            <p:extLst>
              <p:ext uri="{DAA4B4D4-6D71-4841-9C94-3DE7FCFB9230}">
                <p14:media xmlns:p14="http://schemas.microsoft.com/office/powerpoint/2010/main" r:embed="rId5">
                  <p14:trim st="0.0000" end="25766.6667"/>
                </p14:media>
              </p:ext>
            </p:extLst>
          </p:nvPr>
        </p:nvPicPr>
        <p:blipFill>
          <a:blip r:embed="rId3"/>
          <a:srcRect l="0" t="0" r="0" b="0"/>
          <a:stretch>
            <a:fillRect/>
          </a:stretch>
        </p:blipFill>
        <p:spPr>
          <a:xfrm flipH="false" flipV="false" rot="0">
            <a:off x="7890903" y="1028700"/>
            <a:ext cx="7893856" cy="1706779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823014"/>
            <a:ext cx="4334145" cy="4435286"/>
            <a:chOff x="0" y="0"/>
            <a:chExt cx="1186232" cy="1213914"/>
          </a:xfrm>
        </p:grpSpPr>
        <p:sp>
          <p:nvSpPr>
            <p:cNvPr name="Freeform 3" id="3"/>
            <p:cNvSpPr/>
            <p:nvPr/>
          </p:nvSpPr>
          <p:spPr>
            <a:xfrm flipH="false" flipV="false" rot="0">
              <a:off x="0" y="0"/>
              <a:ext cx="1186232" cy="1213914"/>
            </a:xfrm>
            <a:custGeom>
              <a:avLst/>
              <a:gdLst/>
              <a:ahLst/>
              <a:cxnLst/>
              <a:rect r="r" b="b" t="t" l="l"/>
              <a:pathLst>
                <a:path h="1213914" w="1186232">
                  <a:moveTo>
                    <a:pt x="98244" y="0"/>
                  </a:moveTo>
                  <a:lnTo>
                    <a:pt x="1087988" y="0"/>
                  </a:lnTo>
                  <a:cubicBezTo>
                    <a:pt x="1142247" y="0"/>
                    <a:pt x="1186232" y="43986"/>
                    <a:pt x="1186232" y="98244"/>
                  </a:cubicBezTo>
                  <a:lnTo>
                    <a:pt x="1186232" y="1115670"/>
                  </a:lnTo>
                  <a:cubicBezTo>
                    <a:pt x="1186232" y="1169929"/>
                    <a:pt x="1142247" y="1213914"/>
                    <a:pt x="1087988" y="1213914"/>
                  </a:cubicBezTo>
                  <a:lnTo>
                    <a:pt x="98244" y="1213914"/>
                  </a:lnTo>
                  <a:cubicBezTo>
                    <a:pt x="43986" y="1213914"/>
                    <a:pt x="0" y="1169929"/>
                    <a:pt x="0" y="1115670"/>
                  </a:cubicBezTo>
                  <a:lnTo>
                    <a:pt x="0" y="98244"/>
                  </a:lnTo>
                  <a:cubicBezTo>
                    <a:pt x="0" y="43986"/>
                    <a:pt x="43986" y="0"/>
                    <a:pt x="98244" y="0"/>
                  </a:cubicBezTo>
                  <a:close/>
                </a:path>
              </a:pathLst>
            </a:custGeom>
            <a:solidFill>
              <a:srgbClr val="907CE1"/>
            </a:solidFill>
          </p:spPr>
        </p:sp>
        <p:sp>
          <p:nvSpPr>
            <p:cNvPr name="TextBox 4" id="4"/>
            <p:cNvSpPr txBox="true"/>
            <p:nvPr/>
          </p:nvSpPr>
          <p:spPr>
            <a:xfrm>
              <a:off x="0" y="-47625"/>
              <a:ext cx="1186232" cy="12615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418676"/>
            <a:ext cx="4334145" cy="4664864"/>
            <a:chOff x="0" y="0"/>
            <a:chExt cx="1186232" cy="1276748"/>
          </a:xfrm>
        </p:grpSpPr>
        <p:sp>
          <p:nvSpPr>
            <p:cNvPr name="Freeform 6" id="6"/>
            <p:cNvSpPr/>
            <p:nvPr/>
          </p:nvSpPr>
          <p:spPr>
            <a:xfrm flipH="false" flipV="false" rot="0">
              <a:off x="0" y="0"/>
              <a:ext cx="1186232" cy="1276748"/>
            </a:xfrm>
            <a:custGeom>
              <a:avLst/>
              <a:gdLst/>
              <a:ahLst/>
              <a:cxnLst/>
              <a:rect r="r" b="b" t="t" l="l"/>
              <a:pathLst>
                <a:path h="1276748" w="1186232">
                  <a:moveTo>
                    <a:pt x="98244" y="0"/>
                  </a:moveTo>
                  <a:lnTo>
                    <a:pt x="1087988" y="0"/>
                  </a:lnTo>
                  <a:cubicBezTo>
                    <a:pt x="1142247" y="0"/>
                    <a:pt x="1186232" y="43986"/>
                    <a:pt x="1186232" y="98244"/>
                  </a:cubicBezTo>
                  <a:lnTo>
                    <a:pt x="1186232" y="1178504"/>
                  </a:lnTo>
                  <a:cubicBezTo>
                    <a:pt x="1186232" y="1232763"/>
                    <a:pt x="1142247" y="1276748"/>
                    <a:pt x="1087988" y="1276748"/>
                  </a:cubicBezTo>
                  <a:lnTo>
                    <a:pt x="98244" y="1276748"/>
                  </a:lnTo>
                  <a:cubicBezTo>
                    <a:pt x="43986" y="1276748"/>
                    <a:pt x="0" y="1232763"/>
                    <a:pt x="0" y="1178504"/>
                  </a:cubicBezTo>
                  <a:lnTo>
                    <a:pt x="0" y="98244"/>
                  </a:lnTo>
                  <a:cubicBezTo>
                    <a:pt x="0" y="43986"/>
                    <a:pt x="43986" y="0"/>
                    <a:pt x="98244" y="0"/>
                  </a:cubicBezTo>
                  <a:close/>
                </a:path>
              </a:pathLst>
            </a:custGeom>
            <a:solidFill>
              <a:srgbClr val="F9FAF4"/>
            </a:solidFill>
          </p:spPr>
        </p:sp>
        <p:sp>
          <p:nvSpPr>
            <p:cNvPr name="TextBox 7" id="7"/>
            <p:cNvSpPr txBox="true"/>
            <p:nvPr/>
          </p:nvSpPr>
          <p:spPr>
            <a:xfrm>
              <a:off x="0" y="-47625"/>
              <a:ext cx="1186232" cy="1324373"/>
            </a:xfrm>
            <a:prstGeom prst="rect">
              <a:avLst/>
            </a:prstGeom>
          </p:spPr>
          <p:txBody>
            <a:bodyPr anchor="ctr" rtlCol="false" tIns="50800" lIns="50800" bIns="50800" rIns="50800"/>
            <a:lstStyle/>
            <a:p>
              <a:pPr algn="ctr">
                <a:lnSpc>
                  <a:spcPts val="2800"/>
                </a:lnSpc>
              </a:pPr>
              <a:r>
                <a:rPr lang="en-US" sz="2000" spc="-20">
                  <a:solidFill>
                    <a:srgbClr val="1C1C1D"/>
                  </a:solidFill>
                  <a:latin typeface="Be Vietnam"/>
                </a:rPr>
                <a:t>Description</a:t>
              </a:r>
            </a:p>
          </p:txBody>
        </p:sp>
      </p:grpSp>
      <p:sp>
        <p:nvSpPr>
          <p:cNvPr name="Freeform 8" id="8"/>
          <p:cNvSpPr/>
          <p:nvPr/>
        </p:nvSpPr>
        <p:spPr>
          <a:xfrm flipH="false" flipV="false" rot="0">
            <a:off x="312576" y="1028700"/>
            <a:ext cx="5766393" cy="5239942"/>
          </a:xfrm>
          <a:custGeom>
            <a:avLst/>
            <a:gdLst/>
            <a:ahLst/>
            <a:cxnLst/>
            <a:rect r="r" b="b" t="t" l="l"/>
            <a:pathLst>
              <a:path h="5239942" w="5766393">
                <a:moveTo>
                  <a:pt x="0" y="0"/>
                </a:moveTo>
                <a:lnTo>
                  <a:pt x="5766393" y="0"/>
                </a:lnTo>
                <a:lnTo>
                  <a:pt x="5766393" y="5239942"/>
                </a:lnTo>
                <a:lnTo>
                  <a:pt x="0" y="5239942"/>
                </a:lnTo>
                <a:lnTo>
                  <a:pt x="0" y="0"/>
                </a:lnTo>
                <a:close/>
              </a:path>
            </a:pathLst>
          </a:custGeom>
          <a:blipFill>
            <a:blip r:embed="rId2"/>
            <a:stretch>
              <a:fillRect l="0" t="0" r="0" b="-10046"/>
            </a:stretch>
          </a:blipFill>
        </p:spPr>
      </p:sp>
      <p:grpSp>
        <p:nvGrpSpPr>
          <p:cNvPr name="Group 9" id="9"/>
          <p:cNvGrpSpPr/>
          <p:nvPr/>
        </p:nvGrpSpPr>
        <p:grpSpPr>
          <a:xfrm rot="0">
            <a:off x="1469367" y="6469905"/>
            <a:ext cx="3452810" cy="1863662"/>
            <a:chOff x="0" y="0"/>
            <a:chExt cx="4603747" cy="2484883"/>
          </a:xfrm>
        </p:grpSpPr>
        <p:sp>
          <p:nvSpPr>
            <p:cNvPr name="TextBox 10" id="10"/>
            <p:cNvSpPr txBox="true"/>
            <p:nvPr/>
          </p:nvSpPr>
          <p:spPr>
            <a:xfrm rot="0">
              <a:off x="0" y="-57150"/>
              <a:ext cx="4603747"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Steven</a:t>
              </a:r>
            </a:p>
          </p:txBody>
        </p:sp>
        <p:sp>
          <p:nvSpPr>
            <p:cNvPr name="TextBox 11" id="11"/>
            <p:cNvSpPr txBox="true"/>
            <p:nvPr/>
          </p:nvSpPr>
          <p:spPr>
            <a:xfrm rot="0">
              <a:off x="0" y="1400938"/>
              <a:ext cx="4603747" cy="10839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Florida -&gt; Bay Area</a:t>
              </a:r>
            </a:p>
            <a:p>
              <a:pPr>
                <a:lnSpc>
                  <a:spcPts val="3359"/>
                </a:lnSpc>
              </a:pPr>
              <a:r>
                <a:rPr lang="en-US" sz="2400" spc="-24">
                  <a:solidFill>
                    <a:srgbClr val="F9FAF4"/>
                  </a:solidFill>
                  <a:latin typeface="Be Vietnam"/>
                </a:rPr>
                <a:t>University Lecturer</a:t>
              </a:r>
            </a:p>
          </p:txBody>
        </p:sp>
      </p:grpSp>
      <p:sp>
        <p:nvSpPr>
          <p:cNvPr name="TextBox 12" id="12"/>
          <p:cNvSpPr txBox="true"/>
          <p:nvPr/>
        </p:nvSpPr>
        <p:spPr>
          <a:xfrm rot="0">
            <a:off x="5770128" y="1352001"/>
            <a:ext cx="11489172"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9FAF4"/>
                </a:solidFill>
                <a:latin typeface="Canva Sans"/>
              </a:rPr>
              <a:t>Recently started a </a:t>
            </a:r>
            <a:r>
              <a:rPr lang="en-US" sz="3399">
                <a:solidFill>
                  <a:srgbClr val="F9FAF4"/>
                </a:solidFill>
                <a:latin typeface="Canva Sans Bold"/>
              </a:rPr>
              <a:t>new job</a:t>
            </a:r>
            <a:r>
              <a:rPr lang="en-US" sz="3399">
                <a:solidFill>
                  <a:srgbClr val="F9FAF4"/>
                </a:solidFill>
                <a:latin typeface="Canva Sans"/>
              </a:rPr>
              <a:t> and moved across the country to a </a:t>
            </a:r>
            <a:r>
              <a:rPr lang="en-US" sz="3399">
                <a:solidFill>
                  <a:srgbClr val="F9FAF4"/>
                </a:solidFill>
                <a:latin typeface="Canva Sans Bold"/>
              </a:rPr>
              <a:t>new city</a:t>
            </a:r>
            <a:r>
              <a:rPr lang="en-US" sz="3399">
                <a:solidFill>
                  <a:srgbClr val="F9FAF4"/>
                </a:solidFill>
                <a:latin typeface="Canva Sans"/>
              </a:rPr>
              <a:t> after his mom died of cancer</a:t>
            </a:r>
          </a:p>
          <a:p>
            <a:pPr marL="734059" indent="-367030" lvl="1">
              <a:lnSpc>
                <a:spcPts val="4759"/>
              </a:lnSpc>
              <a:buFont typeface="Arial"/>
              <a:buChar char="•"/>
            </a:pPr>
            <a:r>
              <a:rPr lang="en-US" sz="3399">
                <a:solidFill>
                  <a:srgbClr val="F9FAF4"/>
                </a:solidFill>
                <a:latin typeface="Canva Sans"/>
              </a:rPr>
              <a:t>Found it difficult to info about things like wills, family history, &amp; his mom’s finances after she died, </a:t>
            </a:r>
            <a:r>
              <a:rPr lang="en-US" sz="3399">
                <a:solidFill>
                  <a:srgbClr val="F9FAF4"/>
                </a:solidFill>
                <a:latin typeface="Canva Sans Bold"/>
              </a:rPr>
              <a:t>despite extensive preparation</a:t>
            </a:r>
          </a:p>
          <a:p>
            <a:pPr marL="734059" indent="-367030" lvl="1">
              <a:lnSpc>
                <a:spcPts val="4759"/>
              </a:lnSpc>
              <a:buFont typeface="Arial"/>
              <a:buChar char="•"/>
            </a:pPr>
            <a:r>
              <a:rPr lang="en-US" sz="3399">
                <a:solidFill>
                  <a:srgbClr val="F9FAF4"/>
                </a:solidFill>
                <a:latin typeface="Canva Sans"/>
              </a:rPr>
              <a:t>Had</a:t>
            </a:r>
            <a:r>
              <a:rPr lang="en-US" sz="3399">
                <a:solidFill>
                  <a:srgbClr val="F9FAF4"/>
                </a:solidFill>
                <a:latin typeface="Canva Sans Bold"/>
              </a:rPr>
              <a:t> a lot of responsibiliies</a:t>
            </a:r>
            <a:r>
              <a:rPr lang="en-US" sz="3399">
                <a:solidFill>
                  <a:srgbClr val="F9FAF4"/>
                </a:solidFill>
                <a:latin typeface="Canva Sans"/>
              </a:rPr>
              <a:t> at his old job and worked</a:t>
            </a:r>
            <a:r>
              <a:rPr lang="en-US" sz="3399">
                <a:solidFill>
                  <a:srgbClr val="F9FAF4"/>
                </a:solidFill>
                <a:latin typeface="Canva Sans Bold"/>
              </a:rPr>
              <a:t> 80 hour workweeks</a:t>
            </a:r>
          </a:p>
          <a:p>
            <a:pPr marL="734059" indent="-367030" lvl="1">
              <a:lnSpc>
                <a:spcPts val="4759"/>
              </a:lnSpc>
              <a:buFont typeface="Arial"/>
              <a:buChar char="•"/>
            </a:pPr>
            <a:r>
              <a:rPr lang="en-US" sz="3399">
                <a:solidFill>
                  <a:srgbClr val="F9FAF4"/>
                </a:solidFill>
                <a:latin typeface="Canva Sans"/>
              </a:rPr>
              <a:t>Only liked using productivity tools he could easily  customize such as </a:t>
            </a:r>
            <a:r>
              <a:rPr lang="en-US" sz="3399">
                <a:solidFill>
                  <a:srgbClr val="F9FAF4"/>
                </a:solidFill>
                <a:latin typeface="Canva Sans Bold"/>
              </a:rPr>
              <a:t>spreadsheets</a:t>
            </a:r>
          </a:p>
        </p:txBody>
      </p:sp>
      <p:grpSp>
        <p:nvGrpSpPr>
          <p:cNvPr name="Group 13" id="13"/>
          <p:cNvGrpSpPr/>
          <p:nvPr/>
        </p:nvGrpSpPr>
        <p:grpSpPr>
          <a:xfrm rot="0">
            <a:off x="6075112" y="7401736"/>
            <a:ext cx="10847695" cy="1856564"/>
            <a:chOff x="0" y="0"/>
            <a:chExt cx="2968956" cy="508132"/>
          </a:xfrm>
        </p:grpSpPr>
        <p:sp>
          <p:nvSpPr>
            <p:cNvPr name="Freeform 14" id="14"/>
            <p:cNvSpPr/>
            <p:nvPr/>
          </p:nvSpPr>
          <p:spPr>
            <a:xfrm flipH="false" flipV="false" rot="0">
              <a:off x="0" y="0"/>
              <a:ext cx="2968956" cy="508132"/>
            </a:xfrm>
            <a:custGeom>
              <a:avLst/>
              <a:gdLst/>
              <a:ahLst/>
              <a:cxnLst/>
              <a:rect r="r" b="b" t="t" l="l"/>
              <a:pathLst>
                <a:path h="508132" w="2968956">
                  <a:moveTo>
                    <a:pt x="39253" y="0"/>
                  </a:moveTo>
                  <a:lnTo>
                    <a:pt x="2929703" y="0"/>
                  </a:lnTo>
                  <a:cubicBezTo>
                    <a:pt x="2951382" y="0"/>
                    <a:pt x="2968956" y="17574"/>
                    <a:pt x="2968956" y="39253"/>
                  </a:cubicBezTo>
                  <a:lnTo>
                    <a:pt x="2968956" y="468879"/>
                  </a:lnTo>
                  <a:cubicBezTo>
                    <a:pt x="2968956" y="490557"/>
                    <a:pt x="2951382" y="508132"/>
                    <a:pt x="2929703" y="508132"/>
                  </a:cubicBezTo>
                  <a:lnTo>
                    <a:pt x="39253" y="508132"/>
                  </a:lnTo>
                  <a:cubicBezTo>
                    <a:pt x="17574" y="508132"/>
                    <a:pt x="0" y="490557"/>
                    <a:pt x="0" y="468879"/>
                  </a:cubicBezTo>
                  <a:lnTo>
                    <a:pt x="0" y="39253"/>
                  </a:lnTo>
                  <a:cubicBezTo>
                    <a:pt x="0" y="17574"/>
                    <a:pt x="17574" y="0"/>
                    <a:pt x="39253" y="0"/>
                  </a:cubicBezTo>
                  <a:close/>
                </a:path>
              </a:pathLst>
            </a:custGeom>
            <a:solidFill>
              <a:srgbClr val="F9FAF4"/>
            </a:solidFill>
          </p:spPr>
        </p:sp>
        <p:sp>
          <p:nvSpPr>
            <p:cNvPr name="TextBox 15" id="15"/>
            <p:cNvSpPr txBox="true"/>
            <p:nvPr/>
          </p:nvSpPr>
          <p:spPr>
            <a:xfrm>
              <a:off x="0" y="-47625"/>
              <a:ext cx="2968956" cy="555757"/>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6630566" y="7704171"/>
            <a:ext cx="9736786" cy="1065119"/>
          </a:xfrm>
          <a:prstGeom prst="rect">
            <a:avLst/>
          </a:prstGeom>
        </p:spPr>
        <p:txBody>
          <a:bodyPr anchor="t" rtlCol="false" tIns="0" lIns="0" bIns="0" rIns="0">
            <a:spAutoFit/>
          </a:bodyPr>
          <a:lstStyle/>
          <a:p>
            <a:pPr>
              <a:lnSpc>
                <a:spcPts val="4292"/>
              </a:lnSpc>
            </a:pPr>
            <a:r>
              <a:rPr lang="en-US" sz="3066">
                <a:solidFill>
                  <a:srgbClr val="000000"/>
                </a:solidFill>
                <a:latin typeface="Canva Sans"/>
              </a:rPr>
              <a:t>“Since my mom died, I’m really cognizant of all the knowledge and information my dad has to offer.”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823014"/>
            <a:ext cx="4334145" cy="4435286"/>
            <a:chOff x="0" y="0"/>
            <a:chExt cx="1186232" cy="1213914"/>
          </a:xfrm>
        </p:grpSpPr>
        <p:sp>
          <p:nvSpPr>
            <p:cNvPr name="Freeform 3" id="3"/>
            <p:cNvSpPr/>
            <p:nvPr/>
          </p:nvSpPr>
          <p:spPr>
            <a:xfrm flipH="false" flipV="false" rot="0">
              <a:off x="0" y="0"/>
              <a:ext cx="1186232" cy="1213914"/>
            </a:xfrm>
            <a:custGeom>
              <a:avLst/>
              <a:gdLst/>
              <a:ahLst/>
              <a:cxnLst/>
              <a:rect r="r" b="b" t="t" l="l"/>
              <a:pathLst>
                <a:path h="1213914" w="1186232">
                  <a:moveTo>
                    <a:pt x="98244" y="0"/>
                  </a:moveTo>
                  <a:lnTo>
                    <a:pt x="1087988" y="0"/>
                  </a:lnTo>
                  <a:cubicBezTo>
                    <a:pt x="1142247" y="0"/>
                    <a:pt x="1186232" y="43986"/>
                    <a:pt x="1186232" y="98244"/>
                  </a:cubicBezTo>
                  <a:lnTo>
                    <a:pt x="1186232" y="1115670"/>
                  </a:lnTo>
                  <a:cubicBezTo>
                    <a:pt x="1186232" y="1169929"/>
                    <a:pt x="1142247" y="1213914"/>
                    <a:pt x="1087988" y="1213914"/>
                  </a:cubicBezTo>
                  <a:lnTo>
                    <a:pt x="98244" y="1213914"/>
                  </a:lnTo>
                  <a:cubicBezTo>
                    <a:pt x="43986" y="1213914"/>
                    <a:pt x="0" y="1169929"/>
                    <a:pt x="0" y="1115670"/>
                  </a:cubicBezTo>
                  <a:lnTo>
                    <a:pt x="0" y="98244"/>
                  </a:lnTo>
                  <a:cubicBezTo>
                    <a:pt x="0" y="43986"/>
                    <a:pt x="43986" y="0"/>
                    <a:pt x="98244" y="0"/>
                  </a:cubicBezTo>
                  <a:close/>
                </a:path>
              </a:pathLst>
            </a:custGeom>
            <a:solidFill>
              <a:srgbClr val="907CE1"/>
            </a:solidFill>
          </p:spPr>
        </p:sp>
        <p:sp>
          <p:nvSpPr>
            <p:cNvPr name="TextBox 4" id="4"/>
            <p:cNvSpPr txBox="true"/>
            <p:nvPr/>
          </p:nvSpPr>
          <p:spPr>
            <a:xfrm>
              <a:off x="0" y="-47625"/>
              <a:ext cx="1186232" cy="12615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418676"/>
            <a:ext cx="4334145" cy="4664864"/>
            <a:chOff x="0" y="0"/>
            <a:chExt cx="1186232" cy="1276748"/>
          </a:xfrm>
        </p:grpSpPr>
        <p:sp>
          <p:nvSpPr>
            <p:cNvPr name="Freeform 6" id="6"/>
            <p:cNvSpPr/>
            <p:nvPr/>
          </p:nvSpPr>
          <p:spPr>
            <a:xfrm flipH="false" flipV="false" rot="0">
              <a:off x="0" y="0"/>
              <a:ext cx="1186232" cy="1276748"/>
            </a:xfrm>
            <a:custGeom>
              <a:avLst/>
              <a:gdLst/>
              <a:ahLst/>
              <a:cxnLst/>
              <a:rect r="r" b="b" t="t" l="l"/>
              <a:pathLst>
                <a:path h="1276748" w="1186232">
                  <a:moveTo>
                    <a:pt x="98244" y="0"/>
                  </a:moveTo>
                  <a:lnTo>
                    <a:pt x="1087988" y="0"/>
                  </a:lnTo>
                  <a:cubicBezTo>
                    <a:pt x="1142247" y="0"/>
                    <a:pt x="1186232" y="43986"/>
                    <a:pt x="1186232" y="98244"/>
                  </a:cubicBezTo>
                  <a:lnTo>
                    <a:pt x="1186232" y="1178504"/>
                  </a:lnTo>
                  <a:cubicBezTo>
                    <a:pt x="1186232" y="1232763"/>
                    <a:pt x="1142247" y="1276748"/>
                    <a:pt x="1087988" y="1276748"/>
                  </a:cubicBezTo>
                  <a:lnTo>
                    <a:pt x="98244" y="1276748"/>
                  </a:lnTo>
                  <a:cubicBezTo>
                    <a:pt x="43986" y="1276748"/>
                    <a:pt x="0" y="1232763"/>
                    <a:pt x="0" y="1178504"/>
                  </a:cubicBezTo>
                  <a:lnTo>
                    <a:pt x="0" y="98244"/>
                  </a:lnTo>
                  <a:cubicBezTo>
                    <a:pt x="0" y="43986"/>
                    <a:pt x="43986" y="0"/>
                    <a:pt x="98244" y="0"/>
                  </a:cubicBezTo>
                  <a:close/>
                </a:path>
              </a:pathLst>
            </a:custGeom>
            <a:solidFill>
              <a:srgbClr val="F9FAF4"/>
            </a:solidFill>
          </p:spPr>
        </p:sp>
        <p:sp>
          <p:nvSpPr>
            <p:cNvPr name="TextBox 7" id="7"/>
            <p:cNvSpPr txBox="true"/>
            <p:nvPr/>
          </p:nvSpPr>
          <p:spPr>
            <a:xfrm>
              <a:off x="0" y="-47625"/>
              <a:ext cx="1186232" cy="1324373"/>
            </a:xfrm>
            <a:prstGeom prst="rect">
              <a:avLst/>
            </a:prstGeom>
          </p:spPr>
          <p:txBody>
            <a:bodyPr anchor="ctr" rtlCol="false" tIns="50800" lIns="50800" bIns="50800" rIns="50800"/>
            <a:lstStyle/>
            <a:p>
              <a:pPr algn="ctr">
                <a:lnSpc>
                  <a:spcPts val="2800"/>
                </a:lnSpc>
              </a:pPr>
              <a:r>
                <a:rPr lang="en-US" sz="2000" spc="-20">
                  <a:solidFill>
                    <a:srgbClr val="1C1C1D"/>
                  </a:solidFill>
                  <a:latin typeface="Be Vietnam"/>
                </a:rPr>
                <a:t>Description</a:t>
              </a:r>
            </a:p>
          </p:txBody>
        </p:sp>
      </p:grpSp>
      <p:sp>
        <p:nvSpPr>
          <p:cNvPr name="Freeform 8" id="8"/>
          <p:cNvSpPr/>
          <p:nvPr/>
        </p:nvSpPr>
        <p:spPr>
          <a:xfrm flipH="false" flipV="false" rot="0">
            <a:off x="312576" y="1028700"/>
            <a:ext cx="5766393" cy="5239942"/>
          </a:xfrm>
          <a:custGeom>
            <a:avLst/>
            <a:gdLst/>
            <a:ahLst/>
            <a:cxnLst/>
            <a:rect r="r" b="b" t="t" l="l"/>
            <a:pathLst>
              <a:path h="5239942" w="5766393">
                <a:moveTo>
                  <a:pt x="0" y="0"/>
                </a:moveTo>
                <a:lnTo>
                  <a:pt x="5766393" y="0"/>
                </a:lnTo>
                <a:lnTo>
                  <a:pt x="5766393" y="5239942"/>
                </a:lnTo>
                <a:lnTo>
                  <a:pt x="0" y="5239942"/>
                </a:lnTo>
                <a:lnTo>
                  <a:pt x="0" y="0"/>
                </a:lnTo>
                <a:close/>
              </a:path>
            </a:pathLst>
          </a:custGeom>
          <a:blipFill>
            <a:blip r:embed="rId2"/>
            <a:stretch>
              <a:fillRect l="0" t="0" r="0" b="-10046"/>
            </a:stretch>
          </a:blipFill>
        </p:spPr>
      </p:sp>
      <p:sp>
        <p:nvSpPr>
          <p:cNvPr name="Freeform 9" id="9"/>
          <p:cNvSpPr/>
          <p:nvPr/>
        </p:nvSpPr>
        <p:spPr>
          <a:xfrm flipH="false" flipV="false" rot="0">
            <a:off x="6078969" y="1418676"/>
            <a:ext cx="11180331" cy="10584577"/>
          </a:xfrm>
          <a:custGeom>
            <a:avLst/>
            <a:gdLst/>
            <a:ahLst/>
            <a:cxnLst/>
            <a:rect r="r" b="b" t="t" l="l"/>
            <a:pathLst>
              <a:path h="10584577" w="11180331">
                <a:moveTo>
                  <a:pt x="0" y="0"/>
                </a:moveTo>
                <a:lnTo>
                  <a:pt x="11180331" y="0"/>
                </a:lnTo>
                <a:lnTo>
                  <a:pt x="11180331" y="10584577"/>
                </a:lnTo>
                <a:lnTo>
                  <a:pt x="0" y="10584577"/>
                </a:lnTo>
                <a:lnTo>
                  <a:pt x="0" y="0"/>
                </a:lnTo>
                <a:close/>
              </a:path>
            </a:pathLst>
          </a:custGeom>
          <a:blipFill>
            <a:blip r:embed="rId3"/>
            <a:stretch>
              <a:fillRect l="0" t="0" r="0" b="0"/>
            </a:stretch>
          </a:blipFill>
        </p:spPr>
      </p:sp>
      <p:grpSp>
        <p:nvGrpSpPr>
          <p:cNvPr name="Group 10" id="10"/>
          <p:cNvGrpSpPr/>
          <p:nvPr/>
        </p:nvGrpSpPr>
        <p:grpSpPr>
          <a:xfrm rot="0">
            <a:off x="1469367" y="6469905"/>
            <a:ext cx="3452810" cy="1863662"/>
            <a:chOff x="0" y="0"/>
            <a:chExt cx="4603747" cy="2484883"/>
          </a:xfrm>
        </p:grpSpPr>
        <p:sp>
          <p:nvSpPr>
            <p:cNvPr name="TextBox 11" id="11"/>
            <p:cNvSpPr txBox="true"/>
            <p:nvPr/>
          </p:nvSpPr>
          <p:spPr>
            <a:xfrm rot="0">
              <a:off x="0" y="-57150"/>
              <a:ext cx="4603747"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Steven</a:t>
              </a:r>
            </a:p>
          </p:txBody>
        </p:sp>
        <p:sp>
          <p:nvSpPr>
            <p:cNvPr name="TextBox 12" id="12"/>
            <p:cNvSpPr txBox="true"/>
            <p:nvPr/>
          </p:nvSpPr>
          <p:spPr>
            <a:xfrm rot="0">
              <a:off x="0" y="1400938"/>
              <a:ext cx="4603747" cy="10839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Florida -&gt; Bay Area</a:t>
              </a:r>
            </a:p>
            <a:p>
              <a:pPr>
                <a:lnSpc>
                  <a:spcPts val="3359"/>
                </a:lnSpc>
              </a:pPr>
              <a:r>
                <a:rPr lang="en-US" sz="2400" spc="-24">
                  <a:solidFill>
                    <a:srgbClr val="F9FAF4"/>
                  </a:solidFill>
                  <a:latin typeface="Be Vietnam"/>
                </a:rPr>
                <a:t>University Lecturer</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823014"/>
            <a:ext cx="4334145" cy="4435286"/>
            <a:chOff x="0" y="0"/>
            <a:chExt cx="1186232" cy="1213914"/>
          </a:xfrm>
        </p:grpSpPr>
        <p:sp>
          <p:nvSpPr>
            <p:cNvPr name="Freeform 3" id="3"/>
            <p:cNvSpPr/>
            <p:nvPr/>
          </p:nvSpPr>
          <p:spPr>
            <a:xfrm flipH="false" flipV="false" rot="0">
              <a:off x="0" y="0"/>
              <a:ext cx="1186232" cy="1213914"/>
            </a:xfrm>
            <a:custGeom>
              <a:avLst/>
              <a:gdLst/>
              <a:ahLst/>
              <a:cxnLst/>
              <a:rect r="r" b="b" t="t" l="l"/>
              <a:pathLst>
                <a:path h="1213914" w="1186232">
                  <a:moveTo>
                    <a:pt x="98244" y="0"/>
                  </a:moveTo>
                  <a:lnTo>
                    <a:pt x="1087988" y="0"/>
                  </a:lnTo>
                  <a:cubicBezTo>
                    <a:pt x="1142247" y="0"/>
                    <a:pt x="1186232" y="43986"/>
                    <a:pt x="1186232" y="98244"/>
                  </a:cubicBezTo>
                  <a:lnTo>
                    <a:pt x="1186232" y="1115670"/>
                  </a:lnTo>
                  <a:cubicBezTo>
                    <a:pt x="1186232" y="1169929"/>
                    <a:pt x="1142247" y="1213914"/>
                    <a:pt x="1087988" y="1213914"/>
                  </a:cubicBezTo>
                  <a:lnTo>
                    <a:pt x="98244" y="1213914"/>
                  </a:lnTo>
                  <a:cubicBezTo>
                    <a:pt x="43986" y="1213914"/>
                    <a:pt x="0" y="1169929"/>
                    <a:pt x="0" y="1115670"/>
                  </a:cubicBezTo>
                  <a:lnTo>
                    <a:pt x="0" y="98244"/>
                  </a:lnTo>
                  <a:cubicBezTo>
                    <a:pt x="0" y="43986"/>
                    <a:pt x="43986" y="0"/>
                    <a:pt x="98244" y="0"/>
                  </a:cubicBezTo>
                  <a:close/>
                </a:path>
              </a:pathLst>
            </a:custGeom>
            <a:solidFill>
              <a:srgbClr val="907CE1"/>
            </a:solidFill>
          </p:spPr>
        </p:sp>
        <p:sp>
          <p:nvSpPr>
            <p:cNvPr name="TextBox 4" id="4"/>
            <p:cNvSpPr txBox="true"/>
            <p:nvPr/>
          </p:nvSpPr>
          <p:spPr>
            <a:xfrm>
              <a:off x="0" y="-47625"/>
              <a:ext cx="1186232" cy="12615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418676"/>
            <a:ext cx="4334145" cy="4664864"/>
            <a:chOff x="0" y="0"/>
            <a:chExt cx="1186232" cy="1276748"/>
          </a:xfrm>
        </p:grpSpPr>
        <p:sp>
          <p:nvSpPr>
            <p:cNvPr name="Freeform 6" id="6"/>
            <p:cNvSpPr/>
            <p:nvPr/>
          </p:nvSpPr>
          <p:spPr>
            <a:xfrm flipH="false" flipV="false" rot="0">
              <a:off x="0" y="0"/>
              <a:ext cx="1186232" cy="1276748"/>
            </a:xfrm>
            <a:custGeom>
              <a:avLst/>
              <a:gdLst/>
              <a:ahLst/>
              <a:cxnLst/>
              <a:rect r="r" b="b" t="t" l="l"/>
              <a:pathLst>
                <a:path h="1276748" w="1186232">
                  <a:moveTo>
                    <a:pt x="98244" y="0"/>
                  </a:moveTo>
                  <a:lnTo>
                    <a:pt x="1087988" y="0"/>
                  </a:lnTo>
                  <a:cubicBezTo>
                    <a:pt x="1142247" y="0"/>
                    <a:pt x="1186232" y="43986"/>
                    <a:pt x="1186232" y="98244"/>
                  </a:cubicBezTo>
                  <a:lnTo>
                    <a:pt x="1186232" y="1178504"/>
                  </a:lnTo>
                  <a:cubicBezTo>
                    <a:pt x="1186232" y="1232763"/>
                    <a:pt x="1142247" y="1276748"/>
                    <a:pt x="1087988" y="1276748"/>
                  </a:cubicBezTo>
                  <a:lnTo>
                    <a:pt x="98244" y="1276748"/>
                  </a:lnTo>
                  <a:cubicBezTo>
                    <a:pt x="43986" y="1276748"/>
                    <a:pt x="0" y="1232763"/>
                    <a:pt x="0" y="1178504"/>
                  </a:cubicBezTo>
                  <a:lnTo>
                    <a:pt x="0" y="98244"/>
                  </a:lnTo>
                  <a:cubicBezTo>
                    <a:pt x="0" y="43986"/>
                    <a:pt x="43986" y="0"/>
                    <a:pt x="98244" y="0"/>
                  </a:cubicBezTo>
                  <a:close/>
                </a:path>
              </a:pathLst>
            </a:custGeom>
            <a:solidFill>
              <a:srgbClr val="F9FAF4"/>
            </a:solidFill>
          </p:spPr>
        </p:sp>
        <p:sp>
          <p:nvSpPr>
            <p:cNvPr name="TextBox 7" id="7"/>
            <p:cNvSpPr txBox="true"/>
            <p:nvPr/>
          </p:nvSpPr>
          <p:spPr>
            <a:xfrm>
              <a:off x="0" y="-47625"/>
              <a:ext cx="1186232" cy="1324373"/>
            </a:xfrm>
            <a:prstGeom prst="rect">
              <a:avLst/>
            </a:prstGeom>
          </p:spPr>
          <p:txBody>
            <a:bodyPr anchor="ctr" rtlCol="false" tIns="50800" lIns="50800" bIns="50800" rIns="50800"/>
            <a:lstStyle/>
            <a:p>
              <a:pPr algn="ctr">
                <a:lnSpc>
                  <a:spcPts val="2800"/>
                </a:lnSpc>
              </a:pPr>
              <a:r>
                <a:rPr lang="en-US" sz="2000" spc="-20">
                  <a:solidFill>
                    <a:srgbClr val="1C1C1D"/>
                  </a:solidFill>
                  <a:latin typeface="Be Vietnam"/>
                </a:rPr>
                <a:t>Description</a:t>
              </a:r>
            </a:p>
          </p:txBody>
        </p:sp>
      </p:grpSp>
      <p:sp>
        <p:nvSpPr>
          <p:cNvPr name="TextBox 8" id="8"/>
          <p:cNvSpPr txBox="true"/>
          <p:nvPr/>
        </p:nvSpPr>
        <p:spPr>
          <a:xfrm rot="0">
            <a:off x="5770128" y="1352001"/>
            <a:ext cx="11489172"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9FAF4"/>
                </a:solidFill>
                <a:latin typeface="Canva Sans"/>
              </a:rPr>
              <a:t>Every week sits down with husband to coordinate their calendars and plan for the week</a:t>
            </a:r>
          </a:p>
          <a:p>
            <a:pPr marL="734059" indent="-367030" lvl="1">
              <a:lnSpc>
                <a:spcPts val="4759"/>
              </a:lnSpc>
              <a:buFont typeface="Arial"/>
              <a:buChar char="•"/>
            </a:pPr>
            <a:r>
              <a:rPr lang="en-US" sz="3399">
                <a:solidFill>
                  <a:srgbClr val="F9FAF4"/>
                </a:solidFill>
                <a:latin typeface="Canva Sans"/>
              </a:rPr>
              <a:t>Major pain point of scheduling kids activities</a:t>
            </a:r>
          </a:p>
          <a:p>
            <a:pPr marL="1468119" indent="-489373" lvl="2">
              <a:lnSpc>
                <a:spcPts val="4759"/>
              </a:lnSpc>
              <a:buFont typeface="Arial"/>
              <a:buChar char="⚬"/>
            </a:pPr>
            <a:r>
              <a:rPr lang="en-US" sz="3399">
                <a:solidFill>
                  <a:srgbClr val="F9FAF4"/>
                </a:solidFill>
                <a:latin typeface="Canva Sans"/>
              </a:rPr>
              <a:t>Keeping track of activity/summer camp registration</a:t>
            </a:r>
          </a:p>
          <a:p>
            <a:pPr marL="1468119" indent="-489373" lvl="2">
              <a:lnSpc>
                <a:spcPts val="4759"/>
              </a:lnSpc>
              <a:buFont typeface="Arial"/>
              <a:buChar char="⚬"/>
            </a:pPr>
            <a:r>
              <a:rPr lang="en-US" sz="3399">
                <a:solidFill>
                  <a:srgbClr val="F9FAF4"/>
                </a:solidFill>
                <a:latin typeface="Canva Sans"/>
              </a:rPr>
              <a:t>Coordinating play dates with other moms</a:t>
            </a:r>
          </a:p>
          <a:p>
            <a:pPr marL="1468119" indent="-489373" lvl="2">
              <a:lnSpc>
                <a:spcPts val="4759"/>
              </a:lnSpc>
              <a:buFont typeface="Arial"/>
              <a:buChar char="⚬"/>
            </a:pPr>
            <a:r>
              <a:rPr lang="en-US" sz="3399">
                <a:solidFill>
                  <a:srgbClr val="F9FAF4"/>
                </a:solidFill>
                <a:latin typeface="Canva Sans"/>
              </a:rPr>
              <a:t>Finding activities where pick up and drop off work around her and her husband’s work schedule</a:t>
            </a:r>
          </a:p>
        </p:txBody>
      </p:sp>
      <p:grpSp>
        <p:nvGrpSpPr>
          <p:cNvPr name="Group 9" id="9"/>
          <p:cNvGrpSpPr/>
          <p:nvPr/>
        </p:nvGrpSpPr>
        <p:grpSpPr>
          <a:xfrm rot="0">
            <a:off x="6075112" y="7401736"/>
            <a:ext cx="10847695" cy="1856564"/>
            <a:chOff x="0" y="0"/>
            <a:chExt cx="2968956" cy="508132"/>
          </a:xfrm>
        </p:grpSpPr>
        <p:sp>
          <p:nvSpPr>
            <p:cNvPr name="Freeform 10" id="10"/>
            <p:cNvSpPr/>
            <p:nvPr/>
          </p:nvSpPr>
          <p:spPr>
            <a:xfrm flipH="false" flipV="false" rot="0">
              <a:off x="0" y="0"/>
              <a:ext cx="2968956" cy="508132"/>
            </a:xfrm>
            <a:custGeom>
              <a:avLst/>
              <a:gdLst/>
              <a:ahLst/>
              <a:cxnLst/>
              <a:rect r="r" b="b" t="t" l="l"/>
              <a:pathLst>
                <a:path h="508132" w="2968956">
                  <a:moveTo>
                    <a:pt x="39253" y="0"/>
                  </a:moveTo>
                  <a:lnTo>
                    <a:pt x="2929703" y="0"/>
                  </a:lnTo>
                  <a:cubicBezTo>
                    <a:pt x="2951382" y="0"/>
                    <a:pt x="2968956" y="17574"/>
                    <a:pt x="2968956" y="39253"/>
                  </a:cubicBezTo>
                  <a:lnTo>
                    <a:pt x="2968956" y="468879"/>
                  </a:lnTo>
                  <a:cubicBezTo>
                    <a:pt x="2968956" y="490557"/>
                    <a:pt x="2951382" y="508132"/>
                    <a:pt x="2929703" y="508132"/>
                  </a:cubicBezTo>
                  <a:lnTo>
                    <a:pt x="39253" y="508132"/>
                  </a:lnTo>
                  <a:cubicBezTo>
                    <a:pt x="17574" y="508132"/>
                    <a:pt x="0" y="490557"/>
                    <a:pt x="0" y="468879"/>
                  </a:cubicBezTo>
                  <a:lnTo>
                    <a:pt x="0" y="39253"/>
                  </a:lnTo>
                  <a:cubicBezTo>
                    <a:pt x="0" y="17574"/>
                    <a:pt x="17574" y="0"/>
                    <a:pt x="39253" y="0"/>
                  </a:cubicBezTo>
                  <a:close/>
                </a:path>
              </a:pathLst>
            </a:custGeom>
            <a:solidFill>
              <a:srgbClr val="F9FAF4"/>
            </a:solidFill>
          </p:spPr>
        </p:sp>
        <p:sp>
          <p:nvSpPr>
            <p:cNvPr name="TextBox 11" id="11"/>
            <p:cNvSpPr txBox="true"/>
            <p:nvPr/>
          </p:nvSpPr>
          <p:spPr>
            <a:xfrm>
              <a:off x="0" y="-47625"/>
              <a:ext cx="2968956" cy="555757"/>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6630566" y="7707406"/>
            <a:ext cx="9682079" cy="1608044"/>
          </a:xfrm>
          <a:prstGeom prst="rect">
            <a:avLst/>
          </a:prstGeom>
        </p:spPr>
        <p:txBody>
          <a:bodyPr anchor="t" rtlCol="false" tIns="0" lIns="0" bIns="0" rIns="0">
            <a:spAutoFit/>
          </a:bodyPr>
          <a:lstStyle/>
          <a:p>
            <a:pPr>
              <a:lnSpc>
                <a:spcPts val="4292"/>
              </a:lnSpc>
            </a:pPr>
            <a:r>
              <a:rPr lang="en-US" sz="3066">
                <a:solidFill>
                  <a:srgbClr val="000000"/>
                </a:solidFill>
                <a:latin typeface="Canva Sans"/>
              </a:rPr>
              <a:t>“I still haven’t found a good to do list or planning tool that can help me with both work &amp; the family”</a:t>
            </a:r>
          </a:p>
          <a:p>
            <a:pPr>
              <a:lnSpc>
                <a:spcPts val="4292"/>
              </a:lnSpc>
            </a:pPr>
          </a:p>
        </p:txBody>
      </p:sp>
      <p:sp>
        <p:nvSpPr>
          <p:cNvPr name="Freeform 13" id="13"/>
          <p:cNvSpPr/>
          <p:nvPr/>
        </p:nvSpPr>
        <p:spPr>
          <a:xfrm flipH="false" flipV="false" rot="0">
            <a:off x="1192614" y="1747950"/>
            <a:ext cx="4006316" cy="4006316"/>
          </a:xfrm>
          <a:custGeom>
            <a:avLst/>
            <a:gdLst/>
            <a:ahLst/>
            <a:cxnLst/>
            <a:rect r="r" b="b" t="t" l="l"/>
            <a:pathLst>
              <a:path h="4006316" w="4006316">
                <a:moveTo>
                  <a:pt x="0" y="0"/>
                </a:moveTo>
                <a:lnTo>
                  <a:pt x="4006317" y="0"/>
                </a:lnTo>
                <a:lnTo>
                  <a:pt x="4006317" y="4006316"/>
                </a:lnTo>
                <a:lnTo>
                  <a:pt x="0" y="4006316"/>
                </a:lnTo>
                <a:lnTo>
                  <a:pt x="0" y="0"/>
                </a:lnTo>
                <a:close/>
              </a:path>
            </a:pathLst>
          </a:custGeom>
          <a:blipFill>
            <a:blip r:embed="rId2"/>
            <a:stretch>
              <a:fillRect l="0" t="0" r="0" b="0"/>
            </a:stretch>
          </a:blipFill>
        </p:spPr>
      </p:sp>
      <p:grpSp>
        <p:nvGrpSpPr>
          <p:cNvPr name="Group 14" id="14"/>
          <p:cNvGrpSpPr/>
          <p:nvPr/>
        </p:nvGrpSpPr>
        <p:grpSpPr>
          <a:xfrm rot="0">
            <a:off x="1469367" y="6254261"/>
            <a:ext cx="3729563" cy="2282762"/>
            <a:chOff x="0" y="0"/>
            <a:chExt cx="4972751" cy="3043683"/>
          </a:xfrm>
        </p:grpSpPr>
        <p:sp>
          <p:nvSpPr>
            <p:cNvPr name="TextBox 15" id="15"/>
            <p:cNvSpPr txBox="true"/>
            <p:nvPr/>
          </p:nvSpPr>
          <p:spPr>
            <a:xfrm rot="0">
              <a:off x="0" y="-57150"/>
              <a:ext cx="4972751"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Xin</a:t>
              </a:r>
            </a:p>
          </p:txBody>
        </p:sp>
        <p:sp>
          <p:nvSpPr>
            <p:cNvPr name="TextBox 16" id="16"/>
            <p:cNvSpPr txBox="true"/>
            <p:nvPr/>
          </p:nvSpPr>
          <p:spPr>
            <a:xfrm rot="0">
              <a:off x="0" y="1400938"/>
              <a:ext cx="4972751"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Palo Alto, CA</a:t>
              </a:r>
            </a:p>
            <a:p>
              <a:pPr>
                <a:lnSpc>
                  <a:spcPts val="3359"/>
                </a:lnSpc>
              </a:pPr>
              <a:r>
                <a:rPr lang="en-US" sz="2400" spc="-24">
                  <a:solidFill>
                    <a:srgbClr val="F9FAF4"/>
                  </a:solidFill>
                  <a:latin typeface="Be Vietnam"/>
                </a:rPr>
                <a:t>Trust Engineer</a:t>
              </a:r>
            </a:p>
            <a:p>
              <a:pPr>
                <a:lnSpc>
                  <a:spcPts val="3359"/>
                </a:lnSpc>
              </a:pPr>
              <a:r>
                <a:rPr lang="en-US" sz="2400" spc="-24">
                  <a:solidFill>
                    <a:srgbClr val="F9FAF4"/>
                  </a:solidFill>
                  <a:latin typeface="Be Vietnam"/>
                </a:rPr>
                <a:t>Mother of 2 (7 yo, 3.5 yo)</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823014"/>
            <a:ext cx="4334145" cy="4435286"/>
            <a:chOff x="0" y="0"/>
            <a:chExt cx="1186232" cy="1213914"/>
          </a:xfrm>
        </p:grpSpPr>
        <p:sp>
          <p:nvSpPr>
            <p:cNvPr name="Freeform 3" id="3"/>
            <p:cNvSpPr/>
            <p:nvPr/>
          </p:nvSpPr>
          <p:spPr>
            <a:xfrm flipH="false" flipV="false" rot="0">
              <a:off x="0" y="0"/>
              <a:ext cx="1186232" cy="1213914"/>
            </a:xfrm>
            <a:custGeom>
              <a:avLst/>
              <a:gdLst/>
              <a:ahLst/>
              <a:cxnLst/>
              <a:rect r="r" b="b" t="t" l="l"/>
              <a:pathLst>
                <a:path h="1213914" w="1186232">
                  <a:moveTo>
                    <a:pt x="98244" y="0"/>
                  </a:moveTo>
                  <a:lnTo>
                    <a:pt x="1087988" y="0"/>
                  </a:lnTo>
                  <a:cubicBezTo>
                    <a:pt x="1142247" y="0"/>
                    <a:pt x="1186232" y="43986"/>
                    <a:pt x="1186232" y="98244"/>
                  </a:cubicBezTo>
                  <a:lnTo>
                    <a:pt x="1186232" y="1115670"/>
                  </a:lnTo>
                  <a:cubicBezTo>
                    <a:pt x="1186232" y="1169929"/>
                    <a:pt x="1142247" y="1213914"/>
                    <a:pt x="1087988" y="1213914"/>
                  </a:cubicBezTo>
                  <a:lnTo>
                    <a:pt x="98244" y="1213914"/>
                  </a:lnTo>
                  <a:cubicBezTo>
                    <a:pt x="43986" y="1213914"/>
                    <a:pt x="0" y="1169929"/>
                    <a:pt x="0" y="1115670"/>
                  </a:cubicBezTo>
                  <a:lnTo>
                    <a:pt x="0" y="98244"/>
                  </a:lnTo>
                  <a:cubicBezTo>
                    <a:pt x="0" y="43986"/>
                    <a:pt x="43986" y="0"/>
                    <a:pt x="98244" y="0"/>
                  </a:cubicBezTo>
                  <a:close/>
                </a:path>
              </a:pathLst>
            </a:custGeom>
            <a:solidFill>
              <a:srgbClr val="907CE1"/>
            </a:solidFill>
          </p:spPr>
        </p:sp>
        <p:sp>
          <p:nvSpPr>
            <p:cNvPr name="TextBox 4" id="4"/>
            <p:cNvSpPr txBox="true"/>
            <p:nvPr/>
          </p:nvSpPr>
          <p:spPr>
            <a:xfrm>
              <a:off x="0" y="-47625"/>
              <a:ext cx="1186232" cy="12615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418676"/>
            <a:ext cx="4334145" cy="4664864"/>
            <a:chOff x="0" y="0"/>
            <a:chExt cx="1186232" cy="1276748"/>
          </a:xfrm>
        </p:grpSpPr>
        <p:sp>
          <p:nvSpPr>
            <p:cNvPr name="Freeform 6" id="6"/>
            <p:cNvSpPr/>
            <p:nvPr/>
          </p:nvSpPr>
          <p:spPr>
            <a:xfrm flipH="false" flipV="false" rot="0">
              <a:off x="0" y="0"/>
              <a:ext cx="1186232" cy="1276748"/>
            </a:xfrm>
            <a:custGeom>
              <a:avLst/>
              <a:gdLst/>
              <a:ahLst/>
              <a:cxnLst/>
              <a:rect r="r" b="b" t="t" l="l"/>
              <a:pathLst>
                <a:path h="1276748" w="1186232">
                  <a:moveTo>
                    <a:pt x="98244" y="0"/>
                  </a:moveTo>
                  <a:lnTo>
                    <a:pt x="1087988" y="0"/>
                  </a:lnTo>
                  <a:cubicBezTo>
                    <a:pt x="1142247" y="0"/>
                    <a:pt x="1186232" y="43986"/>
                    <a:pt x="1186232" y="98244"/>
                  </a:cubicBezTo>
                  <a:lnTo>
                    <a:pt x="1186232" y="1178504"/>
                  </a:lnTo>
                  <a:cubicBezTo>
                    <a:pt x="1186232" y="1232763"/>
                    <a:pt x="1142247" y="1276748"/>
                    <a:pt x="1087988" y="1276748"/>
                  </a:cubicBezTo>
                  <a:lnTo>
                    <a:pt x="98244" y="1276748"/>
                  </a:lnTo>
                  <a:cubicBezTo>
                    <a:pt x="43986" y="1276748"/>
                    <a:pt x="0" y="1232763"/>
                    <a:pt x="0" y="1178504"/>
                  </a:cubicBezTo>
                  <a:lnTo>
                    <a:pt x="0" y="98244"/>
                  </a:lnTo>
                  <a:cubicBezTo>
                    <a:pt x="0" y="43986"/>
                    <a:pt x="43986" y="0"/>
                    <a:pt x="98244" y="0"/>
                  </a:cubicBezTo>
                  <a:close/>
                </a:path>
              </a:pathLst>
            </a:custGeom>
            <a:solidFill>
              <a:srgbClr val="F9FAF4"/>
            </a:solidFill>
          </p:spPr>
        </p:sp>
        <p:sp>
          <p:nvSpPr>
            <p:cNvPr name="TextBox 7" id="7"/>
            <p:cNvSpPr txBox="true"/>
            <p:nvPr/>
          </p:nvSpPr>
          <p:spPr>
            <a:xfrm>
              <a:off x="0" y="-47625"/>
              <a:ext cx="1186232" cy="1324373"/>
            </a:xfrm>
            <a:prstGeom prst="rect">
              <a:avLst/>
            </a:prstGeom>
          </p:spPr>
          <p:txBody>
            <a:bodyPr anchor="ctr" rtlCol="false" tIns="50800" lIns="50800" bIns="50800" rIns="50800"/>
            <a:lstStyle/>
            <a:p>
              <a:pPr algn="ctr">
                <a:lnSpc>
                  <a:spcPts val="2800"/>
                </a:lnSpc>
              </a:pPr>
              <a:r>
                <a:rPr lang="en-US" sz="2000" spc="-20">
                  <a:solidFill>
                    <a:srgbClr val="1C1C1D"/>
                  </a:solidFill>
                  <a:latin typeface="Be Vietnam"/>
                </a:rPr>
                <a:t>Description</a:t>
              </a:r>
            </a:p>
          </p:txBody>
        </p:sp>
      </p:grpSp>
      <p:grpSp>
        <p:nvGrpSpPr>
          <p:cNvPr name="Group 8" id="8"/>
          <p:cNvGrpSpPr/>
          <p:nvPr/>
        </p:nvGrpSpPr>
        <p:grpSpPr>
          <a:xfrm rot="0">
            <a:off x="6411605" y="2436610"/>
            <a:ext cx="10847695" cy="5413779"/>
            <a:chOff x="0" y="0"/>
            <a:chExt cx="2968956" cy="1481722"/>
          </a:xfrm>
        </p:grpSpPr>
        <p:sp>
          <p:nvSpPr>
            <p:cNvPr name="Freeform 9" id="9"/>
            <p:cNvSpPr/>
            <p:nvPr/>
          </p:nvSpPr>
          <p:spPr>
            <a:xfrm flipH="false" flipV="false" rot="0">
              <a:off x="0" y="0"/>
              <a:ext cx="2968956" cy="1481722"/>
            </a:xfrm>
            <a:custGeom>
              <a:avLst/>
              <a:gdLst/>
              <a:ahLst/>
              <a:cxnLst/>
              <a:rect r="r" b="b" t="t" l="l"/>
              <a:pathLst>
                <a:path h="1481722" w="2968956">
                  <a:moveTo>
                    <a:pt x="39253" y="0"/>
                  </a:moveTo>
                  <a:lnTo>
                    <a:pt x="2929703" y="0"/>
                  </a:lnTo>
                  <a:cubicBezTo>
                    <a:pt x="2951382" y="0"/>
                    <a:pt x="2968956" y="17574"/>
                    <a:pt x="2968956" y="39253"/>
                  </a:cubicBezTo>
                  <a:lnTo>
                    <a:pt x="2968956" y="1442469"/>
                  </a:lnTo>
                  <a:cubicBezTo>
                    <a:pt x="2968956" y="1464148"/>
                    <a:pt x="2951382" y="1481722"/>
                    <a:pt x="2929703" y="1481722"/>
                  </a:cubicBezTo>
                  <a:lnTo>
                    <a:pt x="39253" y="1481722"/>
                  </a:lnTo>
                  <a:cubicBezTo>
                    <a:pt x="17574" y="1481722"/>
                    <a:pt x="0" y="1464148"/>
                    <a:pt x="0" y="1442469"/>
                  </a:cubicBezTo>
                  <a:lnTo>
                    <a:pt x="0" y="39253"/>
                  </a:lnTo>
                  <a:cubicBezTo>
                    <a:pt x="0" y="17574"/>
                    <a:pt x="17574" y="0"/>
                    <a:pt x="39253" y="0"/>
                  </a:cubicBezTo>
                  <a:close/>
                </a:path>
              </a:pathLst>
            </a:custGeom>
            <a:solidFill>
              <a:srgbClr val="F9FAF4"/>
            </a:solidFill>
          </p:spPr>
        </p:sp>
        <p:sp>
          <p:nvSpPr>
            <p:cNvPr name="TextBox 10" id="10"/>
            <p:cNvSpPr txBox="true"/>
            <p:nvPr/>
          </p:nvSpPr>
          <p:spPr>
            <a:xfrm>
              <a:off x="0" y="-47625"/>
              <a:ext cx="2968956" cy="1529347"/>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6994413" y="2872374"/>
            <a:ext cx="9682079" cy="4229100"/>
          </a:xfrm>
          <a:prstGeom prst="rect">
            <a:avLst/>
          </a:prstGeom>
        </p:spPr>
        <p:txBody>
          <a:bodyPr anchor="t" rtlCol="false" tIns="0" lIns="0" bIns="0" rIns="0">
            <a:spAutoFit/>
          </a:bodyPr>
          <a:lstStyle/>
          <a:p>
            <a:pPr>
              <a:lnSpc>
                <a:spcPts val="8400"/>
              </a:lnSpc>
            </a:pPr>
            <a:r>
              <a:rPr lang="en-US" sz="6000">
                <a:solidFill>
                  <a:srgbClr val="000000"/>
                </a:solidFill>
                <a:latin typeface="Canva Sans"/>
              </a:rPr>
              <a:t>“Starting from 6-years-old or even earlier, my son is so busy that I feel like his secretary.”</a:t>
            </a:r>
          </a:p>
        </p:txBody>
      </p:sp>
      <p:sp>
        <p:nvSpPr>
          <p:cNvPr name="Freeform 12" id="12"/>
          <p:cNvSpPr/>
          <p:nvPr/>
        </p:nvSpPr>
        <p:spPr>
          <a:xfrm flipH="false" flipV="false" rot="0">
            <a:off x="1192614" y="1747950"/>
            <a:ext cx="4006316" cy="4006316"/>
          </a:xfrm>
          <a:custGeom>
            <a:avLst/>
            <a:gdLst/>
            <a:ahLst/>
            <a:cxnLst/>
            <a:rect r="r" b="b" t="t" l="l"/>
            <a:pathLst>
              <a:path h="4006316" w="4006316">
                <a:moveTo>
                  <a:pt x="0" y="0"/>
                </a:moveTo>
                <a:lnTo>
                  <a:pt x="4006317" y="0"/>
                </a:lnTo>
                <a:lnTo>
                  <a:pt x="4006317" y="4006316"/>
                </a:lnTo>
                <a:lnTo>
                  <a:pt x="0" y="4006316"/>
                </a:lnTo>
                <a:lnTo>
                  <a:pt x="0" y="0"/>
                </a:lnTo>
                <a:close/>
              </a:path>
            </a:pathLst>
          </a:custGeom>
          <a:blipFill>
            <a:blip r:embed="rId2"/>
            <a:stretch>
              <a:fillRect l="0" t="0" r="0" b="0"/>
            </a:stretch>
          </a:blipFill>
        </p:spPr>
      </p:sp>
      <p:grpSp>
        <p:nvGrpSpPr>
          <p:cNvPr name="Group 13" id="13"/>
          <p:cNvGrpSpPr/>
          <p:nvPr/>
        </p:nvGrpSpPr>
        <p:grpSpPr>
          <a:xfrm rot="0">
            <a:off x="1469367" y="6254261"/>
            <a:ext cx="3729563" cy="2282762"/>
            <a:chOff x="0" y="0"/>
            <a:chExt cx="4972751" cy="3043683"/>
          </a:xfrm>
        </p:grpSpPr>
        <p:sp>
          <p:nvSpPr>
            <p:cNvPr name="TextBox 14" id="14"/>
            <p:cNvSpPr txBox="true"/>
            <p:nvPr/>
          </p:nvSpPr>
          <p:spPr>
            <a:xfrm rot="0">
              <a:off x="0" y="-57150"/>
              <a:ext cx="4972751"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Xin</a:t>
              </a:r>
            </a:p>
          </p:txBody>
        </p:sp>
        <p:sp>
          <p:nvSpPr>
            <p:cNvPr name="TextBox 15" id="15"/>
            <p:cNvSpPr txBox="true"/>
            <p:nvPr/>
          </p:nvSpPr>
          <p:spPr>
            <a:xfrm rot="0">
              <a:off x="0" y="1400938"/>
              <a:ext cx="4972751"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Palo Alto, CA</a:t>
              </a:r>
            </a:p>
            <a:p>
              <a:pPr>
                <a:lnSpc>
                  <a:spcPts val="3359"/>
                </a:lnSpc>
              </a:pPr>
              <a:r>
                <a:rPr lang="en-US" sz="2400" spc="-24">
                  <a:solidFill>
                    <a:srgbClr val="F9FAF4"/>
                  </a:solidFill>
                  <a:latin typeface="Be Vietnam"/>
                </a:rPr>
                <a:t>Trust Engineer</a:t>
              </a:r>
            </a:p>
            <a:p>
              <a:pPr>
                <a:lnSpc>
                  <a:spcPts val="3359"/>
                </a:lnSpc>
              </a:pPr>
              <a:r>
                <a:rPr lang="en-US" sz="2400" spc="-24">
                  <a:solidFill>
                    <a:srgbClr val="F9FAF4"/>
                  </a:solidFill>
                  <a:latin typeface="Be Vietnam"/>
                </a:rPr>
                <a:t>Mother of 2 (7 yo, 3.5 yo)</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823014"/>
            <a:ext cx="4334145" cy="4435286"/>
            <a:chOff x="0" y="0"/>
            <a:chExt cx="1186232" cy="1213914"/>
          </a:xfrm>
        </p:grpSpPr>
        <p:sp>
          <p:nvSpPr>
            <p:cNvPr name="Freeform 3" id="3"/>
            <p:cNvSpPr/>
            <p:nvPr/>
          </p:nvSpPr>
          <p:spPr>
            <a:xfrm flipH="false" flipV="false" rot="0">
              <a:off x="0" y="0"/>
              <a:ext cx="1186232" cy="1213914"/>
            </a:xfrm>
            <a:custGeom>
              <a:avLst/>
              <a:gdLst/>
              <a:ahLst/>
              <a:cxnLst/>
              <a:rect r="r" b="b" t="t" l="l"/>
              <a:pathLst>
                <a:path h="1213914" w="1186232">
                  <a:moveTo>
                    <a:pt x="98244" y="0"/>
                  </a:moveTo>
                  <a:lnTo>
                    <a:pt x="1087988" y="0"/>
                  </a:lnTo>
                  <a:cubicBezTo>
                    <a:pt x="1142247" y="0"/>
                    <a:pt x="1186232" y="43986"/>
                    <a:pt x="1186232" y="98244"/>
                  </a:cubicBezTo>
                  <a:lnTo>
                    <a:pt x="1186232" y="1115670"/>
                  </a:lnTo>
                  <a:cubicBezTo>
                    <a:pt x="1186232" y="1169929"/>
                    <a:pt x="1142247" y="1213914"/>
                    <a:pt x="1087988" y="1213914"/>
                  </a:cubicBezTo>
                  <a:lnTo>
                    <a:pt x="98244" y="1213914"/>
                  </a:lnTo>
                  <a:cubicBezTo>
                    <a:pt x="43986" y="1213914"/>
                    <a:pt x="0" y="1169929"/>
                    <a:pt x="0" y="1115670"/>
                  </a:cubicBezTo>
                  <a:lnTo>
                    <a:pt x="0" y="98244"/>
                  </a:lnTo>
                  <a:cubicBezTo>
                    <a:pt x="0" y="43986"/>
                    <a:pt x="43986" y="0"/>
                    <a:pt x="98244" y="0"/>
                  </a:cubicBezTo>
                  <a:close/>
                </a:path>
              </a:pathLst>
            </a:custGeom>
            <a:solidFill>
              <a:srgbClr val="907CE1"/>
            </a:solidFill>
          </p:spPr>
        </p:sp>
        <p:sp>
          <p:nvSpPr>
            <p:cNvPr name="TextBox 4" id="4"/>
            <p:cNvSpPr txBox="true"/>
            <p:nvPr/>
          </p:nvSpPr>
          <p:spPr>
            <a:xfrm>
              <a:off x="0" y="-47625"/>
              <a:ext cx="1186232" cy="12615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418676"/>
            <a:ext cx="4334145" cy="4664864"/>
            <a:chOff x="0" y="0"/>
            <a:chExt cx="1186232" cy="1276748"/>
          </a:xfrm>
        </p:grpSpPr>
        <p:sp>
          <p:nvSpPr>
            <p:cNvPr name="Freeform 6" id="6"/>
            <p:cNvSpPr/>
            <p:nvPr/>
          </p:nvSpPr>
          <p:spPr>
            <a:xfrm flipH="false" flipV="false" rot="0">
              <a:off x="0" y="0"/>
              <a:ext cx="1186232" cy="1276748"/>
            </a:xfrm>
            <a:custGeom>
              <a:avLst/>
              <a:gdLst/>
              <a:ahLst/>
              <a:cxnLst/>
              <a:rect r="r" b="b" t="t" l="l"/>
              <a:pathLst>
                <a:path h="1276748" w="1186232">
                  <a:moveTo>
                    <a:pt x="98244" y="0"/>
                  </a:moveTo>
                  <a:lnTo>
                    <a:pt x="1087988" y="0"/>
                  </a:lnTo>
                  <a:cubicBezTo>
                    <a:pt x="1142247" y="0"/>
                    <a:pt x="1186232" y="43986"/>
                    <a:pt x="1186232" y="98244"/>
                  </a:cubicBezTo>
                  <a:lnTo>
                    <a:pt x="1186232" y="1178504"/>
                  </a:lnTo>
                  <a:cubicBezTo>
                    <a:pt x="1186232" y="1232763"/>
                    <a:pt x="1142247" y="1276748"/>
                    <a:pt x="1087988" y="1276748"/>
                  </a:cubicBezTo>
                  <a:lnTo>
                    <a:pt x="98244" y="1276748"/>
                  </a:lnTo>
                  <a:cubicBezTo>
                    <a:pt x="43986" y="1276748"/>
                    <a:pt x="0" y="1232763"/>
                    <a:pt x="0" y="1178504"/>
                  </a:cubicBezTo>
                  <a:lnTo>
                    <a:pt x="0" y="98244"/>
                  </a:lnTo>
                  <a:cubicBezTo>
                    <a:pt x="0" y="43986"/>
                    <a:pt x="43986" y="0"/>
                    <a:pt x="98244" y="0"/>
                  </a:cubicBezTo>
                  <a:close/>
                </a:path>
              </a:pathLst>
            </a:custGeom>
            <a:solidFill>
              <a:srgbClr val="F9FAF4"/>
            </a:solidFill>
          </p:spPr>
        </p:sp>
        <p:sp>
          <p:nvSpPr>
            <p:cNvPr name="TextBox 7" id="7"/>
            <p:cNvSpPr txBox="true"/>
            <p:nvPr/>
          </p:nvSpPr>
          <p:spPr>
            <a:xfrm>
              <a:off x="0" y="-47625"/>
              <a:ext cx="1186232" cy="1324373"/>
            </a:xfrm>
            <a:prstGeom prst="rect">
              <a:avLst/>
            </a:prstGeom>
          </p:spPr>
          <p:txBody>
            <a:bodyPr anchor="ctr" rtlCol="false" tIns="50800" lIns="50800" bIns="50800" rIns="50800"/>
            <a:lstStyle/>
            <a:p>
              <a:pPr algn="ctr">
                <a:lnSpc>
                  <a:spcPts val="2800"/>
                </a:lnSpc>
              </a:pPr>
              <a:r>
                <a:rPr lang="en-US" sz="2000" spc="-20">
                  <a:solidFill>
                    <a:srgbClr val="1C1C1D"/>
                  </a:solidFill>
                  <a:latin typeface="Be Vietnam"/>
                </a:rPr>
                <a:t>Description</a:t>
              </a:r>
            </a:p>
          </p:txBody>
        </p:sp>
      </p:grpSp>
      <p:sp>
        <p:nvSpPr>
          <p:cNvPr name="Freeform 8" id="8"/>
          <p:cNvSpPr/>
          <p:nvPr/>
        </p:nvSpPr>
        <p:spPr>
          <a:xfrm flipH="false" flipV="false" rot="0">
            <a:off x="1192614" y="1747950"/>
            <a:ext cx="4006316" cy="4006316"/>
          </a:xfrm>
          <a:custGeom>
            <a:avLst/>
            <a:gdLst/>
            <a:ahLst/>
            <a:cxnLst/>
            <a:rect r="r" b="b" t="t" l="l"/>
            <a:pathLst>
              <a:path h="4006316" w="4006316">
                <a:moveTo>
                  <a:pt x="0" y="0"/>
                </a:moveTo>
                <a:lnTo>
                  <a:pt x="4006317" y="0"/>
                </a:lnTo>
                <a:lnTo>
                  <a:pt x="4006317" y="4006316"/>
                </a:lnTo>
                <a:lnTo>
                  <a:pt x="0" y="4006316"/>
                </a:lnTo>
                <a:lnTo>
                  <a:pt x="0" y="0"/>
                </a:lnTo>
                <a:close/>
              </a:path>
            </a:pathLst>
          </a:custGeom>
          <a:blipFill>
            <a:blip r:embed="rId2"/>
            <a:stretch>
              <a:fillRect l="0" t="0" r="0" b="0"/>
            </a:stretch>
          </a:blipFill>
        </p:spPr>
      </p:sp>
      <p:grpSp>
        <p:nvGrpSpPr>
          <p:cNvPr name="Group 9" id="9"/>
          <p:cNvGrpSpPr/>
          <p:nvPr/>
        </p:nvGrpSpPr>
        <p:grpSpPr>
          <a:xfrm rot="0">
            <a:off x="1469367" y="6254261"/>
            <a:ext cx="3729563" cy="2282762"/>
            <a:chOff x="0" y="0"/>
            <a:chExt cx="4972751" cy="3043683"/>
          </a:xfrm>
        </p:grpSpPr>
        <p:sp>
          <p:nvSpPr>
            <p:cNvPr name="TextBox 10" id="10"/>
            <p:cNvSpPr txBox="true"/>
            <p:nvPr/>
          </p:nvSpPr>
          <p:spPr>
            <a:xfrm rot="0">
              <a:off x="0" y="-57150"/>
              <a:ext cx="4972751"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Xin</a:t>
              </a:r>
            </a:p>
          </p:txBody>
        </p:sp>
        <p:sp>
          <p:nvSpPr>
            <p:cNvPr name="TextBox 11" id="11"/>
            <p:cNvSpPr txBox="true"/>
            <p:nvPr/>
          </p:nvSpPr>
          <p:spPr>
            <a:xfrm rot="0">
              <a:off x="0" y="1400938"/>
              <a:ext cx="4972751"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Palo Alto, CA</a:t>
              </a:r>
            </a:p>
            <a:p>
              <a:pPr>
                <a:lnSpc>
                  <a:spcPts val="3359"/>
                </a:lnSpc>
              </a:pPr>
              <a:r>
                <a:rPr lang="en-US" sz="2400" spc="-24">
                  <a:solidFill>
                    <a:srgbClr val="F9FAF4"/>
                  </a:solidFill>
                  <a:latin typeface="Be Vietnam"/>
                </a:rPr>
                <a:t>Trust Engineer</a:t>
              </a:r>
            </a:p>
            <a:p>
              <a:pPr>
                <a:lnSpc>
                  <a:spcPts val="3359"/>
                </a:lnSpc>
              </a:pPr>
              <a:r>
                <a:rPr lang="en-US" sz="2400" spc="-24">
                  <a:solidFill>
                    <a:srgbClr val="F9FAF4"/>
                  </a:solidFill>
                  <a:latin typeface="Be Vietnam"/>
                </a:rPr>
                <a:t>Mother of 2 (7 yo, 3.5 yo)</a:t>
              </a:r>
            </a:p>
          </p:txBody>
        </p:sp>
      </p:grpSp>
      <p:sp>
        <p:nvSpPr>
          <p:cNvPr name="Freeform 12" id="12"/>
          <p:cNvSpPr/>
          <p:nvPr/>
        </p:nvSpPr>
        <p:spPr>
          <a:xfrm flipH="false" flipV="false" rot="0">
            <a:off x="6687725" y="1453272"/>
            <a:ext cx="10571575" cy="7380457"/>
          </a:xfrm>
          <a:custGeom>
            <a:avLst/>
            <a:gdLst/>
            <a:ahLst/>
            <a:cxnLst/>
            <a:rect r="r" b="b" t="t" l="l"/>
            <a:pathLst>
              <a:path h="7380457" w="10571575">
                <a:moveTo>
                  <a:pt x="0" y="0"/>
                </a:moveTo>
                <a:lnTo>
                  <a:pt x="10571575" y="0"/>
                </a:lnTo>
                <a:lnTo>
                  <a:pt x="10571575" y="7380456"/>
                </a:lnTo>
                <a:lnTo>
                  <a:pt x="0" y="7380456"/>
                </a:lnTo>
                <a:lnTo>
                  <a:pt x="0" y="0"/>
                </a:lnTo>
                <a:close/>
              </a:path>
            </a:pathLst>
          </a:custGeom>
          <a:blipFill>
            <a:blip r:embed="rId3"/>
            <a:stretch>
              <a:fillRect l="0" t="0" r="-80425" b="-9395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823014"/>
            <a:ext cx="4334145" cy="4435286"/>
            <a:chOff x="0" y="0"/>
            <a:chExt cx="1186232" cy="1213914"/>
          </a:xfrm>
        </p:grpSpPr>
        <p:sp>
          <p:nvSpPr>
            <p:cNvPr name="Freeform 3" id="3"/>
            <p:cNvSpPr/>
            <p:nvPr/>
          </p:nvSpPr>
          <p:spPr>
            <a:xfrm flipH="false" flipV="false" rot="0">
              <a:off x="0" y="0"/>
              <a:ext cx="1186232" cy="1213914"/>
            </a:xfrm>
            <a:custGeom>
              <a:avLst/>
              <a:gdLst/>
              <a:ahLst/>
              <a:cxnLst/>
              <a:rect r="r" b="b" t="t" l="l"/>
              <a:pathLst>
                <a:path h="1213914" w="1186232">
                  <a:moveTo>
                    <a:pt x="98244" y="0"/>
                  </a:moveTo>
                  <a:lnTo>
                    <a:pt x="1087988" y="0"/>
                  </a:lnTo>
                  <a:cubicBezTo>
                    <a:pt x="1142247" y="0"/>
                    <a:pt x="1186232" y="43986"/>
                    <a:pt x="1186232" y="98244"/>
                  </a:cubicBezTo>
                  <a:lnTo>
                    <a:pt x="1186232" y="1115670"/>
                  </a:lnTo>
                  <a:cubicBezTo>
                    <a:pt x="1186232" y="1169929"/>
                    <a:pt x="1142247" y="1213914"/>
                    <a:pt x="1087988" y="1213914"/>
                  </a:cubicBezTo>
                  <a:lnTo>
                    <a:pt x="98244" y="1213914"/>
                  </a:lnTo>
                  <a:cubicBezTo>
                    <a:pt x="43986" y="1213914"/>
                    <a:pt x="0" y="1169929"/>
                    <a:pt x="0" y="1115670"/>
                  </a:cubicBezTo>
                  <a:lnTo>
                    <a:pt x="0" y="98244"/>
                  </a:lnTo>
                  <a:cubicBezTo>
                    <a:pt x="0" y="43986"/>
                    <a:pt x="43986" y="0"/>
                    <a:pt x="98244" y="0"/>
                  </a:cubicBezTo>
                  <a:close/>
                </a:path>
              </a:pathLst>
            </a:custGeom>
            <a:solidFill>
              <a:srgbClr val="907CE1"/>
            </a:solidFill>
          </p:spPr>
        </p:sp>
        <p:sp>
          <p:nvSpPr>
            <p:cNvPr name="TextBox 4" id="4"/>
            <p:cNvSpPr txBox="true"/>
            <p:nvPr/>
          </p:nvSpPr>
          <p:spPr>
            <a:xfrm>
              <a:off x="0" y="-47625"/>
              <a:ext cx="1186232" cy="12615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418676"/>
            <a:ext cx="4334145" cy="4664864"/>
            <a:chOff x="0" y="0"/>
            <a:chExt cx="1186232" cy="1276748"/>
          </a:xfrm>
        </p:grpSpPr>
        <p:sp>
          <p:nvSpPr>
            <p:cNvPr name="Freeform 6" id="6"/>
            <p:cNvSpPr/>
            <p:nvPr/>
          </p:nvSpPr>
          <p:spPr>
            <a:xfrm flipH="false" flipV="false" rot="0">
              <a:off x="0" y="0"/>
              <a:ext cx="1186232" cy="1276748"/>
            </a:xfrm>
            <a:custGeom>
              <a:avLst/>
              <a:gdLst/>
              <a:ahLst/>
              <a:cxnLst/>
              <a:rect r="r" b="b" t="t" l="l"/>
              <a:pathLst>
                <a:path h="1276748" w="1186232">
                  <a:moveTo>
                    <a:pt x="98244" y="0"/>
                  </a:moveTo>
                  <a:lnTo>
                    <a:pt x="1087988" y="0"/>
                  </a:lnTo>
                  <a:cubicBezTo>
                    <a:pt x="1142247" y="0"/>
                    <a:pt x="1186232" y="43986"/>
                    <a:pt x="1186232" y="98244"/>
                  </a:cubicBezTo>
                  <a:lnTo>
                    <a:pt x="1186232" y="1178504"/>
                  </a:lnTo>
                  <a:cubicBezTo>
                    <a:pt x="1186232" y="1232763"/>
                    <a:pt x="1142247" y="1276748"/>
                    <a:pt x="1087988" y="1276748"/>
                  </a:cubicBezTo>
                  <a:lnTo>
                    <a:pt x="98244" y="1276748"/>
                  </a:lnTo>
                  <a:cubicBezTo>
                    <a:pt x="43986" y="1276748"/>
                    <a:pt x="0" y="1232763"/>
                    <a:pt x="0" y="1178504"/>
                  </a:cubicBezTo>
                  <a:lnTo>
                    <a:pt x="0" y="98244"/>
                  </a:lnTo>
                  <a:cubicBezTo>
                    <a:pt x="0" y="43986"/>
                    <a:pt x="43986" y="0"/>
                    <a:pt x="98244" y="0"/>
                  </a:cubicBezTo>
                  <a:close/>
                </a:path>
              </a:pathLst>
            </a:custGeom>
            <a:solidFill>
              <a:srgbClr val="F9FAF4"/>
            </a:solidFill>
          </p:spPr>
        </p:sp>
        <p:sp>
          <p:nvSpPr>
            <p:cNvPr name="TextBox 7" id="7"/>
            <p:cNvSpPr txBox="true"/>
            <p:nvPr/>
          </p:nvSpPr>
          <p:spPr>
            <a:xfrm>
              <a:off x="0" y="-47625"/>
              <a:ext cx="1186232" cy="1324373"/>
            </a:xfrm>
            <a:prstGeom prst="rect">
              <a:avLst/>
            </a:prstGeom>
          </p:spPr>
          <p:txBody>
            <a:bodyPr anchor="ctr" rtlCol="false" tIns="50800" lIns="50800" bIns="50800" rIns="50800"/>
            <a:lstStyle/>
            <a:p>
              <a:pPr algn="ctr">
                <a:lnSpc>
                  <a:spcPts val="2800"/>
                </a:lnSpc>
              </a:pPr>
              <a:r>
                <a:rPr lang="en-US" sz="2000" spc="-20">
                  <a:solidFill>
                    <a:srgbClr val="1C1C1D"/>
                  </a:solidFill>
                  <a:latin typeface="Be Vietnam"/>
                </a:rPr>
                <a:t>Description</a:t>
              </a:r>
            </a:p>
          </p:txBody>
        </p:sp>
      </p:grpSp>
      <p:sp>
        <p:nvSpPr>
          <p:cNvPr name="Freeform 8" id="8"/>
          <p:cNvSpPr/>
          <p:nvPr/>
        </p:nvSpPr>
        <p:spPr>
          <a:xfrm flipH="false" flipV="false" rot="0">
            <a:off x="1192614" y="1747950"/>
            <a:ext cx="4006316" cy="4006316"/>
          </a:xfrm>
          <a:custGeom>
            <a:avLst/>
            <a:gdLst/>
            <a:ahLst/>
            <a:cxnLst/>
            <a:rect r="r" b="b" t="t" l="l"/>
            <a:pathLst>
              <a:path h="4006316" w="4006316">
                <a:moveTo>
                  <a:pt x="0" y="0"/>
                </a:moveTo>
                <a:lnTo>
                  <a:pt x="4006317" y="0"/>
                </a:lnTo>
                <a:lnTo>
                  <a:pt x="4006317" y="4006316"/>
                </a:lnTo>
                <a:lnTo>
                  <a:pt x="0" y="4006316"/>
                </a:lnTo>
                <a:lnTo>
                  <a:pt x="0" y="0"/>
                </a:lnTo>
                <a:close/>
              </a:path>
            </a:pathLst>
          </a:custGeom>
          <a:blipFill>
            <a:blip r:embed="rId2"/>
            <a:stretch>
              <a:fillRect l="0" t="0" r="0" b="0"/>
            </a:stretch>
          </a:blipFill>
        </p:spPr>
      </p:sp>
      <p:grpSp>
        <p:nvGrpSpPr>
          <p:cNvPr name="Group 9" id="9"/>
          <p:cNvGrpSpPr/>
          <p:nvPr/>
        </p:nvGrpSpPr>
        <p:grpSpPr>
          <a:xfrm rot="0">
            <a:off x="1469367" y="6254261"/>
            <a:ext cx="3729563" cy="2282762"/>
            <a:chOff x="0" y="0"/>
            <a:chExt cx="4972751" cy="3043683"/>
          </a:xfrm>
        </p:grpSpPr>
        <p:sp>
          <p:nvSpPr>
            <p:cNvPr name="TextBox 10" id="10"/>
            <p:cNvSpPr txBox="true"/>
            <p:nvPr/>
          </p:nvSpPr>
          <p:spPr>
            <a:xfrm rot="0">
              <a:off x="0" y="-57150"/>
              <a:ext cx="4972751"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Xin</a:t>
              </a:r>
            </a:p>
          </p:txBody>
        </p:sp>
        <p:sp>
          <p:nvSpPr>
            <p:cNvPr name="TextBox 11" id="11"/>
            <p:cNvSpPr txBox="true"/>
            <p:nvPr/>
          </p:nvSpPr>
          <p:spPr>
            <a:xfrm rot="0">
              <a:off x="0" y="1400938"/>
              <a:ext cx="4972751"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Palo Alto, CA</a:t>
              </a:r>
            </a:p>
            <a:p>
              <a:pPr>
                <a:lnSpc>
                  <a:spcPts val="3359"/>
                </a:lnSpc>
              </a:pPr>
              <a:r>
                <a:rPr lang="en-US" sz="2400" spc="-24">
                  <a:solidFill>
                    <a:srgbClr val="F9FAF4"/>
                  </a:solidFill>
                  <a:latin typeface="Be Vietnam"/>
                </a:rPr>
                <a:t>Trust Engineer</a:t>
              </a:r>
            </a:p>
            <a:p>
              <a:pPr>
                <a:lnSpc>
                  <a:spcPts val="3359"/>
                </a:lnSpc>
              </a:pPr>
              <a:r>
                <a:rPr lang="en-US" sz="2400" spc="-24">
                  <a:solidFill>
                    <a:srgbClr val="F9FAF4"/>
                  </a:solidFill>
                  <a:latin typeface="Be Vietnam"/>
                </a:rPr>
                <a:t>Mother of 2 (7 yo, 3.5 yo)</a:t>
              </a:r>
            </a:p>
          </p:txBody>
        </p:sp>
      </p:grpSp>
      <p:sp>
        <p:nvSpPr>
          <p:cNvPr name="Freeform 12" id="12"/>
          <p:cNvSpPr/>
          <p:nvPr/>
        </p:nvSpPr>
        <p:spPr>
          <a:xfrm flipH="false" flipV="false" rot="0">
            <a:off x="6408579" y="1418676"/>
            <a:ext cx="10850721" cy="7633870"/>
          </a:xfrm>
          <a:custGeom>
            <a:avLst/>
            <a:gdLst/>
            <a:ahLst/>
            <a:cxnLst/>
            <a:rect r="r" b="b" t="t" l="l"/>
            <a:pathLst>
              <a:path h="7633870" w="10850721">
                <a:moveTo>
                  <a:pt x="0" y="0"/>
                </a:moveTo>
                <a:lnTo>
                  <a:pt x="10850721" y="0"/>
                </a:lnTo>
                <a:lnTo>
                  <a:pt x="10850721" y="7633870"/>
                </a:lnTo>
                <a:lnTo>
                  <a:pt x="0" y="7633870"/>
                </a:lnTo>
                <a:lnTo>
                  <a:pt x="0" y="0"/>
                </a:lnTo>
                <a:close/>
              </a:path>
            </a:pathLst>
          </a:custGeom>
          <a:blipFill>
            <a:blip r:embed="rId3"/>
            <a:stretch>
              <a:fillRect l="-61182" t="-49454" r="-6064" b="-28837"/>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823014"/>
            <a:ext cx="4334145" cy="4435286"/>
            <a:chOff x="0" y="0"/>
            <a:chExt cx="1186232" cy="1213914"/>
          </a:xfrm>
        </p:grpSpPr>
        <p:sp>
          <p:nvSpPr>
            <p:cNvPr name="Freeform 3" id="3"/>
            <p:cNvSpPr/>
            <p:nvPr/>
          </p:nvSpPr>
          <p:spPr>
            <a:xfrm flipH="false" flipV="false" rot="0">
              <a:off x="0" y="0"/>
              <a:ext cx="1186232" cy="1213914"/>
            </a:xfrm>
            <a:custGeom>
              <a:avLst/>
              <a:gdLst/>
              <a:ahLst/>
              <a:cxnLst/>
              <a:rect r="r" b="b" t="t" l="l"/>
              <a:pathLst>
                <a:path h="1213914" w="1186232">
                  <a:moveTo>
                    <a:pt x="98244" y="0"/>
                  </a:moveTo>
                  <a:lnTo>
                    <a:pt x="1087988" y="0"/>
                  </a:lnTo>
                  <a:cubicBezTo>
                    <a:pt x="1142247" y="0"/>
                    <a:pt x="1186232" y="43986"/>
                    <a:pt x="1186232" y="98244"/>
                  </a:cubicBezTo>
                  <a:lnTo>
                    <a:pt x="1186232" y="1115670"/>
                  </a:lnTo>
                  <a:cubicBezTo>
                    <a:pt x="1186232" y="1169929"/>
                    <a:pt x="1142247" y="1213914"/>
                    <a:pt x="1087988" y="1213914"/>
                  </a:cubicBezTo>
                  <a:lnTo>
                    <a:pt x="98244" y="1213914"/>
                  </a:lnTo>
                  <a:cubicBezTo>
                    <a:pt x="43986" y="1213914"/>
                    <a:pt x="0" y="1169929"/>
                    <a:pt x="0" y="1115670"/>
                  </a:cubicBezTo>
                  <a:lnTo>
                    <a:pt x="0" y="98244"/>
                  </a:lnTo>
                  <a:cubicBezTo>
                    <a:pt x="0" y="43986"/>
                    <a:pt x="43986" y="0"/>
                    <a:pt x="98244" y="0"/>
                  </a:cubicBezTo>
                  <a:close/>
                </a:path>
              </a:pathLst>
            </a:custGeom>
            <a:solidFill>
              <a:srgbClr val="907CE1"/>
            </a:solidFill>
          </p:spPr>
        </p:sp>
        <p:sp>
          <p:nvSpPr>
            <p:cNvPr name="TextBox 4" id="4"/>
            <p:cNvSpPr txBox="true"/>
            <p:nvPr/>
          </p:nvSpPr>
          <p:spPr>
            <a:xfrm>
              <a:off x="0" y="-47625"/>
              <a:ext cx="1186232" cy="1261539"/>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418676"/>
            <a:ext cx="4334145" cy="4664864"/>
            <a:chOff x="0" y="0"/>
            <a:chExt cx="1186232" cy="1276748"/>
          </a:xfrm>
        </p:grpSpPr>
        <p:sp>
          <p:nvSpPr>
            <p:cNvPr name="Freeform 6" id="6"/>
            <p:cNvSpPr/>
            <p:nvPr/>
          </p:nvSpPr>
          <p:spPr>
            <a:xfrm flipH="false" flipV="false" rot="0">
              <a:off x="0" y="0"/>
              <a:ext cx="1186232" cy="1276748"/>
            </a:xfrm>
            <a:custGeom>
              <a:avLst/>
              <a:gdLst/>
              <a:ahLst/>
              <a:cxnLst/>
              <a:rect r="r" b="b" t="t" l="l"/>
              <a:pathLst>
                <a:path h="1276748" w="1186232">
                  <a:moveTo>
                    <a:pt x="98244" y="0"/>
                  </a:moveTo>
                  <a:lnTo>
                    <a:pt x="1087988" y="0"/>
                  </a:lnTo>
                  <a:cubicBezTo>
                    <a:pt x="1142247" y="0"/>
                    <a:pt x="1186232" y="43986"/>
                    <a:pt x="1186232" y="98244"/>
                  </a:cubicBezTo>
                  <a:lnTo>
                    <a:pt x="1186232" y="1178504"/>
                  </a:lnTo>
                  <a:cubicBezTo>
                    <a:pt x="1186232" y="1232763"/>
                    <a:pt x="1142247" y="1276748"/>
                    <a:pt x="1087988" y="1276748"/>
                  </a:cubicBezTo>
                  <a:lnTo>
                    <a:pt x="98244" y="1276748"/>
                  </a:lnTo>
                  <a:cubicBezTo>
                    <a:pt x="43986" y="1276748"/>
                    <a:pt x="0" y="1232763"/>
                    <a:pt x="0" y="1178504"/>
                  </a:cubicBezTo>
                  <a:lnTo>
                    <a:pt x="0" y="98244"/>
                  </a:lnTo>
                  <a:cubicBezTo>
                    <a:pt x="0" y="43986"/>
                    <a:pt x="43986" y="0"/>
                    <a:pt x="98244" y="0"/>
                  </a:cubicBezTo>
                  <a:close/>
                </a:path>
              </a:pathLst>
            </a:custGeom>
            <a:solidFill>
              <a:srgbClr val="F9FAF4"/>
            </a:solidFill>
          </p:spPr>
        </p:sp>
        <p:sp>
          <p:nvSpPr>
            <p:cNvPr name="TextBox 7" id="7"/>
            <p:cNvSpPr txBox="true"/>
            <p:nvPr/>
          </p:nvSpPr>
          <p:spPr>
            <a:xfrm>
              <a:off x="0" y="-47625"/>
              <a:ext cx="1186232" cy="1324373"/>
            </a:xfrm>
            <a:prstGeom prst="rect">
              <a:avLst/>
            </a:prstGeom>
          </p:spPr>
          <p:txBody>
            <a:bodyPr anchor="ctr" rtlCol="false" tIns="50800" lIns="50800" bIns="50800" rIns="50800"/>
            <a:lstStyle/>
            <a:p>
              <a:pPr algn="ctr">
                <a:lnSpc>
                  <a:spcPts val="2800"/>
                </a:lnSpc>
              </a:pPr>
              <a:r>
                <a:rPr lang="en-US" sz="2000" spc="-20">
                  <a:solidFill>
                    <a:srgbClr val="1C1C1D"/>
                  </a:solidFill>
                  <a:latin typeface="Be Vietnam"/>
                </a:rPr>
                <a:t>Description</a:t>
              </a:r>
            </a:p>
          </p:txBody>
        </p:sp>
      </p:grpSp>
      <p:sp>
        <p:nvSpPr>
          <p:cNvPr name="TextBox 8" id="8"/>
          <p:cNvSpPr txBox="true"/>
          <p:nvPr/>
        </p:nvSpPr>
        <p:spPr>
          <a:xfrm rot="0">
            <a:off x="5770128" y="1352001"/>
            <a:ext cx="11489172"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9FAF4"/>
                </a:solidFill>
                <a:latin typeface="Canva Sans Bold"/>
              </a:rPr>
              <a:t>Has to email her husband </a:t>
            </a:r>
            <a:r>
              <a:rPr lang="en-US" sz="3399">
                <a:solidFill>
                  <a:srgbClr val="F9FAF4"/>
                </a:solidFill>
                <a:latin typeface="Canva Sans"/>
              </a:rPr>
              <a:t>in order to schedule meetings and find time to speak with him</a:t>
            </a:r>
          </a:p>
          <a:p>
            <a:pPr marL="734059" indent="-367030" lvl="1">
              <a:lnSpc>
                <a:spcPts val="4759"/>
              </a:lnSpc>
              <a:buFont typeface="Arial"/>
              <a:buChar char="•"/>
            </a:pPr>
            <a:r>
              <a:rPr lang="en-US" sz="3399">
                <a:solidFill>
                  <a:srgbClr val="F9FAF4"/>
                </a:solidFill>
                <a:latin typeface="Canva Sans"/>
              </a:rPr>
              <a:t>Has to schedule things like yoga classes </a:t>
            </a:r>
            <a:r>
              <a:rPr lang="en-US" sz="3399">
                <a:solidFill>
                  <a:srgbClr val="F9FAF4"/>
                </a:solidFill>
                <a:latin typeface="Canva Sans Bold"/>
              </a:rPr>
              <a:t>at least 3-4 days in advance</a:t>
            </a:r>
            <a:r>
              <a:rPr lang="en-US" sz="3399">
                <a:solidFill>
                  <a:srgbClr val="F9FAF4"/>
                </a:solidFill>
                <a:latin typeface="Canva Sans"/>
              </a:rPr>
              <a:t> in order to coordinate childcare and pickup logistics with her husband</a:t>
            </a:r>
          </a:p>
          <a:p>
            <a:pPr marL="1468119" indent="-489373" lvl="2">
              <a:lnSpc>
                <a:spcPts val="4759"/>
              </a:lnSpc>
              <a:buFont typeface="Arial"/>
              <a:buChar char="⚬"/>
            </a:pPr>
            <a:r>
              <a:rPr lang="en-US" sz="3399">
                <a:solidFill>
                  <a:srgbClr val="F9FAF4"/>
                </a:solidFill>
                <a:latin typeface="Canva Sans"/>
              </a:rPr>
              <a:t>Every minute of every day is accounted for</a:t>
            </a:r>
          </a:p>
          <a:p>
            <a:pPr marL="734059" indent="-367030" lvl="1">
              <a:lnSpc>
                <a:spcPts val="4759"/>
              </a:lnSpc>
              <a:buFont typeface="Arial"/>
              <a:buChar char="•"/>
            </a:pPr>
            <a:r>
              <a:rPr lang="en-US" sz="3399">
                <a:solidFill>
                  <a:srgbClr val="F9FAF4"/>
                </a:solidFill>
                <a:latin typeface="Canva Sans"/>
              </a:rPr>
              <a:t>Has found that progress her research and writing has</a:t>
            </a:r>
            <a:r>
              <a:rPr lang="en-US" sz="3399">
                <a:solidFill>
                  <a:srgbClr val="F9FAF4"/>
                </a:solidFill>
                <a:latin typeface="Canva Sans Bold"/>
              </a:rPr>
              <a:t> substantially slowed down</a:t>
            </a:r>
          </a:p>
          <a:p>
            <a:pPr>
              <a:lnSpc>
                <a:spcPts val="4759"/>
              </a:lnSpc>
            </a:pPr>
          </a:p>
        </p:txBody>
      </p:sp>
      <p:grpSp>
        <p:nvGrpSpPr>
          <p:cNvPr name="Group 9" id="9"/>
          <p:cNvGrpSpPr/>
          <p:nvPr/>
        </p:nvGrpSpPr>
        <p:grpSpPr>
          <a:xfrm rot="0">
            <a:off x="6075112" y="7401736"/>
            <a:ext cx="10847695" cy="1856564"/>
            <a:chOff x="0" y="0"/>
            <a:chExt cx="2968956" cy="508132"/>
          </a:xfrm>
        </p:grpSpPr>
        <p:sp>
          <p:nvSpPr>
            <p:cNvPr name="Freeform 10" id="10"/>
            <p:cNvSpPr/>
            <p:nvPr/>
          </p:nvSpPr>
          <p:spPr>
            <a:xfrm flipH="false" flipV="false" rot="0">
              <a:off x="0" y="0"/>
              <a:ext cx="2968956" cy="508132"/>
            </a:xfrm>
            <a:custGeom>
              <a:avLst/>
              <a:gdLst/>
              <a:ahLst/>
              <a:cxnLst/>
              <a:rect r="r" b="b" t="t" l="l"/>
              <a:pathLst>
                <a:path h="508132" w="2968956">
                  <a:moveTo>
                    <a:pt x="39253" y="0"/>
                  </a:moveTo>
                  <a:lnTo>
                    <a:pt x="2929703" y="0"/>
                  </a:lnTo>
                  <a:cubicBezTo>
                    <a:pt x="2951382" y="0"/>
                    <a:pt x="2968956" y="17574"/>
                    <a:pt x="2968956" y="39253"/>
                  </a:cubicBezTo>
                  <a:lnTo>
                    <a:pt x="2968956" y="468879"/>
                  </a:lnTo>
                  <a:cubicBezTo>
                    <a:pt x="2968956" y="490557"/>
                    <a:pt x="2951382" y="508132"/>
                    <a:pt x="2929703" y="508132"/>
                  </a:cubicBezTo>
                  <a:lnTo>
                    <a:pt x="39253" y="508132"/>
                  </a:lnTo>
                  <a:cubicBezTo>
                    <a:pt x="17574" y="508132"/>
                    <a:pt x="0" y="490557"/>
                    <a:pt x="0" y="468879"/>
                  </a:cubicBezTo>
                  <a:lnTo>
                    <a:pt x="0" y="39253"/>
                  </a:lnTo>
                  <a:cubicBezTo>
                    <a:pt x="0" y="17574"/>
                    <a:pt x="17574" y="0"/>
                    <a:pt x="39253" y="0"/>
                  </a:cubicBezTo>
                  <a:close/>
                </a:path>
              </a:pathLst>
            </a:custGeom>
            <a:solidFill>
              <a:srgbClr val="F9FAF4"/>
            </a:solidFill>
          </p:spPr>
        </p:sp>
        <p:sp>
          <p:nvSpPr>
            <p:cNvPr name="TextBox 11" id="11"/>
            <p:cNvSpPr txBox="true"/>
            <p:nvPr/>
          </p:nvSpPr>
          <p:spPr>
            <a:xfrm>
              <a:off x="0" y="-47625"/>
              <a:ext cx="2968956" cy="555757"/>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6630566" y="7707406"/>
            <a:ext cx="9682079" cy="1065119"/>
          </a:xfrm>
          <a:prstGeom prst="rect">
            <a:avLst/>
          </a:prstGeom>
        </p:spPr>
        <p:txBody>
          <a:bodyPr anchor="t" rtlCol="false" tIns="0" lIns="0" bIns="0" rIns="0">
            <a:spAutoFit/>
          </a:bodyPr>
          <a:lstStyle/>
          <a:p>
            <a:pPr>
              <a:lnSpc>
                <a:spcPts val="4292"/>
              </a:lnSpc>
            </a:pPr>
            <a:r>
              <a:rPr lang="en-US" sz="3066">
                <a:solidFill>
                  <a:srgbClr val="000000"/>
                </a:solidFill>
                <a:latin typeface="Canva Sans"/>
              </a:rPr>
              <a:t>“My role as a mother is constantly in tension with my role as a scholar.”</a:t>
            </a:r>
          </a:p>
        </p:txBody>
      </p:sp>
      <p:grpSp>
        <p:nvGrpSpPr>
          <p:cNvPr name="Group 13" id="13"/>
          <p:cNvGrpSpPr/>
          <p:nvPr/>
        </p:nvGrpSpPr>
        <p:grpSpPr>
          <a:xfrm rot="0">
            <a:off x="1469367" y="6254261"/>
            <a:ext cx="3729563" cy="2282762"/>
            <a:chOff x="0" y="0"/>
            <a:chExt cx="4972751" cy="3043683"/>
          </a:xfrm>
        </p:grpSpPr>
        <p:sp>
          <p:nvSpPr>
            <p:cNvPr name="TextBox 14" id="14"/>
            <p:cNvSpPr txBox="true"/>
            <p:nvPr/>
          </p:nvSpPr>
          <p:spPr>
            <a:xfrm rot="0">
              <a:off x="0" y="-57150"/>
              <a:ext cx="4972751"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Irena</a:t>
              </a:r>
            </a:p>
          </p:txBody>
        </p:sp>
        <p:sp>
          <p:nvSpPr>
            <p:cNvPr name="TextBox 15" id="15"/>
            <p:cNvSpPr txBox="true"/>
            <p:nvPr/>
          </p:nvSpPr>
          <p:spPr>
            <a:xfrm rot="0">
              <a:off x="0" y="1400938"/>
              <a:ext cx="4972751"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Oakland, CA</a:t>
              </a:r>
            </a:p>
            <a:p>
              <a:pPr>
                <a:lnSpc>
                  <a:spcPts val="3359"/>
                </a:lnSpc>
              </a:pPr>
              <a:r>
                <a:rPr lang="en-US" sz="2400" spc="-24">
                  <a:solidFill>
                    <a:srgbClr val="F9FAF4"/>
                  </a:solidFill>
                  <a:latin typeface="Be Vietnam"/>
                </a:rPr>
                <a:t>PWR Instructor</a:t>
              </a:r>
            </a:p>
            <a:p>
              <a:pPr>
                <a:lnSpc>
                  <a:spcPts val="3359"/>
                </a:lnSpc>
              </a:pPr>
              <a:r>
                <a:rPr lang="en-US" sz="2400" spc="-24">
                  <a:solidFill>
                    <a:srgbClr val="F9FAF4"/>
                  </a:solidFill>
                  <a:latin typeface="Be Vietnam"/>
                </a:rPr>
                <a:t>Mother of 1 (3.5 yo)</a:t>
              </a:r>
            </a:p>
          </p:txBody>
        </p:sp>
      </p:grpSp>
      <p:sp>
        <p:nvSpPr>
          <p:cNvPr name="Freeform 16" id="16"/>
          <p:cNvSpPr/>
          <p:nvPr/>
        </p:nvSpPr>
        <p:spPr>
          <a:xfrm flipH="false" flipV="false" rot="0">
            <a:off x="818851" y="1755342"/>
            <a:ext cx="4170231" cy="3991532"/>
          </a:xfrm>
          <a:custGeom>
            <a:avLst/>
            <a:gdLst/>
            <a:ahLst/>
            <a:cxnLst/>
            <a:rect r="r" b="b" t="t" l="l"/>
            <a:pathLst>
              <a:path h="3991532" w="4170231">
                <a:moveTo>
                  <a:pt x="0" y="0"/>
                </a:moveTo>
                <a:lnTo>
                  <a:pt x="4170231" y="0"/>
                </a:lnTo>
                <a:lnTo>
                  <a:pt x="4170231" y="3991532"/>
                </a:lnTo>
                <a:lnTo>
                  <a:pt x="0" y="3991532"/>
                </a:lnTo>
                <a:lnTo>
                  <a:pt x="0" y="0"/>
                </a:lnTo>
                <a:close/>
              </a:path>
            </a:pathLst>
          </a:custGeom>
          <a:blipFill>
            <a:blip r:embed="rId2"/>
            <a:stretch>
              <a:fillRect l="0" t="0" r="0" b="-447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584109"/>
            <a:ext cx="16230600" cy="19050"/>
          </a:xfrm>
          <a:prstGeom prst="line">
            <a:avLst/>
          </a:prstGeom>
          <a:ln cap="flat" w="9525">
            <a:solidFill>
              <a:srgbClr val="DBDBDB"/>
            </a:solidFill>
            <a:prstDash val="solid"/>
            <a:headEnd type="none" len="sm" w="sm"/>
            <a:tailEnd type="none" len="sm" w="sm"/>
          </a:ln>
        </p:spPr>
      </p:sp>
      <p:graphicFrame>
        <p:nvGraphicFramePr>
          <p:cNvPr name="Table 3" id="3"/>
          <p:cNvGraphicFramePr>
            <a:graphicFrameLocks noGrp="true"/>
          </p:cNvGraphicFramePr>
          <p:nvPr/>
        </p:nvGraphicFramePr>
        <p:xfrm>
          <a:off x="527484" y="3129121"/>
          <a:ext cx="8956482" cy="5562600"/>
        </p:xfrm>
        <a:graphic>
          <a:graphicData uri="http://schemas.openxmlformats.org/drawingml/2006/table">
            <a:tbl>
              <a:tblPr/>
              <a:tblGrid>
                <a:gridCol w="1073504"/>
                <a:gridCol w="7882978"/>
              </a:tblGrid>
              <a:tr h="1390650">
                <a:tc>
                  <a:txBody>
                    <a:bodyPr anchor="t" rtlCol="false"/>
                    <a:lstStyle/>
                    <a:p>
                      <a:pPr algn="r">
                        <a:lnSpc>
                          <a:spcPts val="2800"/>
                        </a:lnSpc>
                        <a:defRPr/>
                      </a:pPr>
                      <a:r>
                        <a:rPr lang="en-US" sz="2000">
                          <a:solidFill>
                            <a:srgbClr val="DBDBDB"/>
                          </a:solidFill>
                          <a:latin typeface="Be Vietnam"/>
                        </a:rPr>
                        <a:t>01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Intro</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Interviews &amp; Insights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POVs, HMWs, &amp; Solutions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1390650">
                <a:tc>
                  <a:txBody>
                    <a:bodyPr anchor="t" rtlCol="false"/>
                    <a:lstStyle/>
                    <a:p>
                      <a:pPr algn="r">
                        <a:lnSpc>
                          <a:spcPts val="2800"/>
                        </a:lnSpc>
                        <a:defRPr/>
                      </a:pPr>
                      <a:r>
                        <a:rPr lang="en-US" sz="2000">
                          <a:solidFill>
                            <a:srgbClr val="DBDBDB"/>
                          </a:solidFill>
                          <a:latin typeface="Be Vietnam"/>
                        </a:rPr>
                        <a:t>04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c>
                  <a:txBody>
                    <a:bodyPr anchor="t" rtlCol="false"/>
                    <a:lstStyle/>
                    <a:p>
                      <a:pPr algn="l">
                        <a:lnSpc>
                          <a:spcPts val="6720"/>
                        </a:lnSpc>
                        <a:defRPr/>
                      </a:pPr>
                      <a:r>
                        <a:rPr lang="en-US" sz="4800">
                          <a:solidFill>
                            <a:srgbClr val="F9FAF4"/>
                          </a:solidFill>
                          <a:latin typeface="Be Vietnam"/>
                        </a:rPr>
                        <a:t>Moving Forward</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Freeform 4" id="4"/>
          <p:cNvSpPr/>
          <p:nvPr/>
        </p:nvSpPr>
        <p:spPr>
          <a:xfrm flipH="false" flipV="false" rot="0">
            <a:off x="11650789" y="3376737"/>
            <a:ext cx="4265275" cy="5314984"/>
          </a:xfrm>
          <a:custGeom>
            <a:avLst/>
            <a:gdLst/>
            <a:ahLst/>
            <a:cxnLst/>
            <a:rect r="r" b="b" t="t" l="l"/>
            <a:pathLst>
              <a:path h="5314984" w="4265275">
                <a:moveTo>
                  <a:pt x="0" y="0"/>
                </a:moveTo>
                <a:lnTo>
                  <a:pt x="4265275" y="0"/>
                </a:lnTo>
                <a:lnTo>
                  <a:pt x="4265275" y="5314984"/>
                </a:lnTo>
                <a:lnTo>
                  <a:pt x="0" y="5314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915655"/>
            <a:ext cx="10330400"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What's </a:t>
            </a:r>
            <a:r>
              <a:rPr lang="en-US" sz="9999" spc="-299">
                <a:solidFill>
                  <a:srgbClr val="907CE1"/>
                </a:solidFill>
                <a:latin typeface="Be Vietnam"/>
              </a:rPr>
              <a:t>Inside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sp>
        <p:nvSpPr>
          <p:cNvPr name="TextBox 2" id="2"/>
          <p:cNvSpPr txBox="true"/>
          <p:nvPr/>
        </p:nvSpPr>
        <p:spPr>
          <a:xfrm rot="0">
            <a:off x="8788274" y="962025"/>
            <a:ext cx="8471026"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9FAF4"/>
                </a:solidFill>
                <a:latin typeface="Canva Sans"/>
              </a:rPr>
              <a:t>Long distance couple, hard to build in time to talk to each other and visit each other </a:t>
            </a:r>
          </a:p>
          <a:p>
            <a:pPr marL="734059" indent="-367030" lvl="1">
              <a:lnSpc>
                <a:spcPts val="4759"/>
              </a:lnSpc>
              <a:buFont typeface="Arial"/>
              <a:buChar char="•"/>
            </a:pPr>
            <a:r>
              <a:rPr lang="en-US" sz="3399">
                <a:solidFill>
                  <a:srgbClr val="F9FAF4"/>
                </a:solidFill>
                <a:latin typeface="Canva Sans"/>
              </a:rPr>
              <a:t>Find it impossible to find tools that integrate their work and personal calendars welll</a:t>
            </a:r>
          </a:p>
          <a:p>
            <a:pPr marL="734059" indent="-367030" lvl="1">
              <a:lnSpc>
                <a:spcPts val="4759"/>
              </a:lnSpc>
              <a:buFont typeface="Arial"/>
              <a:buChar char="•"/>
            </a:pPr>
            <a:r>
              <a:rPr lang="en-US" sz="3399">
                <a:solidFill>
                  <a:srgbClr val="F9FAF4"/>
                </a:solidFill>
                <a:latin typeface="Canva Sans"/>
              </a:rPr>
              <a:t>Splitting finances and household tasks back when they were living in the same apartment was challenging, asked for tips from friends </a:t>
            </a:r>
          </a:p>
          <a:p>
            <a:pPr>
              <a:lnSpc>
                <a:spcPts val="4759"/>
              </a:lnSpc>
            </a:pPr>
          </a:p>
        </p:txBody>
      </p:sp>
      <p:grpSp>
        <p:nvGrpSpPr>
          <p:cNvPr name="Group 3" id="3"/>
          <p:cNvGrpSpPr/>
          <p:nvPr/>
        </p:nvGrpSpPr>
        <p:grpSpPr>
          <a:xfrm rot="0">
            <a:off x="1028700" y="4433038"/>
            <a:ext cx="5342755" cy="4825262"/>
            <a:chOff x="0" y="0"/>
            <a:chExt cx="1462284" cy="1320649"/>
          </a:xfrm>
        </p:grpSpPr>
        <p:sp>
          <p:nvSpPr>
            <p:cNvPr name="Freeform 4" id="4"/>
            <p:cNvSpPr/>
            <p:nvPr/>
          </p:nvSpPr>
          <p:spPr>
            <a:xfrm flipH="false" flipV="false" rot="0">
              <a:off x="0" y="0"/>
              <a:ext cx="1462284" cy="1320649"/>
            </a:xfrm>
            <a:custGeom>
              <a:avLst/>
              <a:gdLst/>
              <a:ahLst/>
              <a:cxnLst/>
              <a:rect r="r" b="b" t="t" l="l"/>
              <a:pathLst>
                <a:path h="1320649" w="1462284">
                  <a:moveTo>
                    <a:pt x="79698" y="0"/>
                  </a:moveTo>
                  <a:lnTo>
                    <a:pt x="1382586" y="0"/>
                  </a:lnTo>
                  <a:cubicBezTo>
                    <a:pt x="1403723" y="0"/>
                    <a:pt x="1423994" y="8397"/>
                    <a:pt x="1438941" y="23343"/>
                  </a:cubicBezTo>
                  <a:cubicBezTo>
                    <a:pt x="1453887" y="38289"/>
                    <a:pt x="1462284" y="58561"/>
                    <a:pt x="1462284" y="79698"/>
                  </a:cubicBezTo>
                  <a:lnTo>
                    <a:pt x="1462284" y="1240951"/>
                  </a:lnTo>
                  <a:cubicBezTo>
                    <a:pt x="1462284" y="1284967"/>
                    <a:pt x="1426602" y="1320649"/>
                    <a:pt x="1382586" y="1320649"/>
                  </a:cubicBezTo>
                  <a:lnTo>
                    <a:pt x="79698" y="1320649"/>
                  </a:lnTo>
                  <a:cubicBezTo>
                    <a:pt x="35682" y="1320649"/>
                    <a:pt x="0" y="1284967"/>
                    <a:pt x="0" y="1240951"/>
                  </a:cubicBezTo>
                  <a:lnTo>
                    <a:pt x="0" y="79698"/>
                  </a:lnTo>
                  <a:cubicBezTo>
                    <a:pt x="0" y="35682"/>
                    <a:pt x="35682" y="0"/>
                    <a:pt x="79698" y="0"/>
                  </a:cubicBezTo>
                  <a:close/>
                </a:path>
              </a:pathLst>
            </a:custGeom>
            <a:solidFill>
              <a:srgbClr val="907CE1"/>
            </a:solidFill>
          </p:spPr>
        </p:sp>
        <p:sp>
          <p:nvSpPr>
            <p:cNvPr name="TextBox 5" id="5"/>
            <p:cNvSpPr txBox="true"/>
            <p:nvPr/>
          </p:nvSpPr>
          <p:spPr>
            <a:xfrm>
              <a:off x="0" y="-47625"/>
              <a:ext cx="1462284" cy="136827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028700"/>
            <a:ext cx="7426038" cy="5068642"/>
            <a:chOff x="0" y="0"/>
            <a:chExt cx="2178702" cy="1487073"/>
          </a:xfrm>
        </p:grpSpPr>
        <p:sp>
          <p:nvSpPr>
            <p:cNvPr name="Freeform 7" id="7"/>
            <p:cNvSpPr/>
            <p:nvPr/>
          </p:nvSpPr>
          <p:spPr>
            <a:xfrm flipH="false" flipV="false" rot="0">
              <a:off x="0" y="0"/>
              <a:ext cx="2178702" cy="1487073"/>
            </a:xfrm>
            <a:custGeom>
              <a:avLst/>
              <a:gdLst/>
              <a:ahLst/>
              <a:cxnLst/>
              <a:rect r="r" b="b" t="t" l="l"/>
              <a:pathLst>
                <a:path h="1487073" w="2178702">
                  <a:moveTo>
                    <a:pt x="57340" y="0"/>
                  </a:moveTo>
                  <a:lnTo>
                    <a:pt x="2121363" y="0"/>
                  </a:lnTo>
                  <a:cubicBezTo>
                    <a:pt x="2136570" y="0"/>
                    <a:pt x="2151155" y="6041"/>
                    <a:pt x="2161908" y="16794"/>
                  </a:cubicBezTo>
                  <a:cubicBezTo>
                    <a:pt x="2172661" y="27548"/>
                    <a:pt x="2178702" y="42132"/>
                    <a:pt x="2178702" y="57340"/>
                  </a:cubicBezTo>
                  <a:lnTo>
                    <a:pt x="2178702" y="1429734"/>
                  </a:lnTo>
                  <a:cubicBezTo>
                    <a:pt x="2178702" y="1461401"/>
                    <a:pt x="2153030" y="1487073"/>
                    <a:pt x="2121363" y="1487073"/>
                  </a:cubicBezTo>
                  <a:lnTo>
                    <a:pt x="57340" y="1487073"/>
                  </a:lnTo>
                  <a:cubicBezTo>
                    <a:pt x="25672" y="1487073"/>
                    <a:pt x="0" y="1461401"/>
                    <a:pt x="0" y="1429734"/>
                  </a:cubicBezTo>
                  <a:lnTo>
                    <a:pt x="0" y="57340"/>
                  </a:lnTo>
                  <a:cubicBezTo>
                    <a:pt x="0" y="25672"/>
                    <a:pt x="25672" y="0"/>
                    <a:pt x="57340" y="0"/>
                  </a:cubicBezTo>
                  <a:close/>
                </a:path>
              </a:pathLst>
            </a:custGeom>
            <a:solidFill>
              <a:srgbClr val="DBDBDB"/>
            </a:solidFill>
          </p:spPr>
        </p:sp>
        <p:sp>
          <p:nvSpPr>
            <p:cNvPr name="TextBox 8" id="8"/>
            <p:cNvSpPr txBox="true"/>
            <p:nvPr/>
          </p:nvSpPr>
          <p:spPr>
            <a:xfrm>
              <a:off x="0" y="-47625"/>
              <a:ext cx="2178702" cy="1534698"/>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1439789" y="1391675"/>
            <a:ext cx="6631796" cy="4349214"/>
          </a:xfrm>
          <a:custGeom>
            <a:avLst/>
            <a:gdLst/>
            <a:ahLst/>
            <a:cxnLst/>
            <a:rect r="r" b="b" t="t" l="l"/>
            <a:pathLst>
              <a:path h="4349214" w="6631796">
                <a:moveTo>
                  <a:pt x="0" y="0"/>
                </a:moveTo>
                <a:lnTo>
                  <a:pt x="6631796" y="0"/>
                </a:lnTo>
                <a:lnTo>
                  <a:pt x="6631796" y="4349214"/>
                </a:lnTo>
                <a:lnTo>
                  <a:pt x="0" y="4349214"/>
                </a:lnTo>
                <a:lnTo>
                  <a:pt x="0" y="0"/>
                </a:lnTo>
                <a:close/>
              </a:path>
            </a:pathLst>
          </a:custGeom>
          <a:blipFill>
            <a:blip r:embed="rId2"/>
            <a:stretch>
              <a:fillRect l="-16588" t="0" r="0" b="0"/>
            </a:stretch>
          </a:blipFill>
        </p:spPr>
      </p:sp>
      <p:grpSp>
        <p:nvGrpSpPr>
          <p:cNvPr name="Group 10" id="10"/>
          <p:cNvGrpSpPr/>
          <p:nvPr/>
        </p:nvGrpSpPr>
        <p:grpSpPr>
          <a:xfrm rot="0">
            <a:off x="1443758" y="6500619"/>
            <a:ext cx="4557479" cy="2282762"/>
            <a:chOff x="0" y="0"/>
            <a:chExt cx="6076638" cy="3043683"/>
          </a:xfrm>
        </p:grpSpPr>
        <p:sp>
          <p:nvSpPr>
            <p:cNvPr name="TextBox 11" id="11"/>
            <p:cNvSpPr txBox="true"/>
            <p:nvPr/>
          </p:nvSpPr>
          <p:spPr>
            <a:xfrm rot="0">
              <a:off x="0" y="-57150"/>
              <a:ext cx="6076638"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Angela &amp; Ben</a:t>
              </a:r>
            </a:p>
          </p:txBody>
        </p:sp>
        <p:sp>
          <p:nvSpPr>
            <p:cNvPr name="TextBox 12" id="12"/>
            <p:cNvSpPr txBox="true"/>
            <p:nvPr/>
          </p:nvSpPr>
          <p:spPr>
            <a:xfrm rot="0">
              <a:off x="0" y="1400938"/>
              <a:ext cx="6076638"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NYC &lt;-&gt; SF</a:t>
              </a:r>
            </a:p>
            <a:p>
              <a:pPr>
                <a:lnSpc>
                  <a:spcPts val="3359"/>
                </a:lnSpc>
              </a:pPr>
              <a:r>
                <a:rPr lang="en-US" sz="2400" spc="-24">
                  <a:solidFill>
                    <a:srgbClr val="F9FAF4"/>
                  </a:solidFill>
                  <a:latin typeface="Be Vietnam Italics"/>
                </a:rPr>
                <a:t>25 yo &amp; 33 yo</a:t>
              </a:r>
            </a:p>
            <a:p>
              <a:pPr>
                <a:lnSpc>
                  <a:spcPts val="3359"/>
                </a:lnSpc>
              </a:pPr>
              <a:r>
                <a:rPr lang="en-US" sz="2400" spc="-24">
                  <a:solidFill>
                    <a:srgbClr val="F9FAF4"/>
                  </a:solidFill>
                  <a:latin typeface="Be Vietnam"/>
                </a:rPr>
                <a:t>Associates</a:t>
              </a:r>
            </a:p>
          </p:txBody>
        </p:sp>
      </p:grpSp>
      <p:grpSp>
        <p:nvGrpSpPr>
          <p:cNvPr name="Group 13" id="13"/>
          <p:cNvGrpSpPr/>
          <p:nvPr/>
        </p:nvGrpSpPr>
        <p:grpSpPr>
          <a:xfrm rot="0">
            <a:off x="7234661" y="7401736"/>
            <a:ext cx="10024639" cy="1856564"/>
            <a:chOff x="0" y="0"/>
            <a:chExt cx="2743690" cy="508132"/>
          </a:xfrm>
        </p:grpSpPr>
        <p:sp>
          <p:nvSpPr>
            <p:cNvPr name="Freeform 14" id="14"/>
            <p:cNvSpPr/>
            <p:nvPr/>
          </p:nvSpPr>
          <p:spPr>
            <a:xfrm flipH="false" flipV="false" rot="0">
              <a:off x="0" y="0"/>
              <a:ext cx="2743690" cy="508132"/>
            </a:xfrm>
            <a:custGeom>
              <a:avLst/>
              <a:gdLst/>
              <a:ahLst/>
              <a:cxnLst/>
              <a:rect r="r" b="b" t="t" l="l"/>
              <a:pathLst>
                <a:path h="508132" w="2743690">
                  <a:moveTo>
                    <a:pt x="42476" y="0"/>
                  </a:moveTo>
                  <a:lnTo>
                    <a:pt x="2701214" y="0"/>
                  </a:lnTo>
                  <a:cubicBezTo>
                    <a:pt x="2712480" y="0"/>
                    <a:pt x="2723284" y="4475"/>
                    <a:pt x="2731249" y="12441"/>
                  </a:cubicBezTo>
                  <a:cubicBezTo>
                    <a:pt x="2739215" y="20407"/>
                    <a:pt x="2743690" y="31211"/>
                    <a:pt x="2743690" y="42476"/>
                  </a:cubicBezTo>
                  <a:lnTo>
                    <a:pt x="2743690" y="465656"/>
                  </a:lnTo>
                  <a:cubicBezTo>
                    <a:pt x="2743690" y="476921"/>
                    <a:pt x="2739215" y="487725"/>
                    <a:pt x="2731249" y="495691"/>
                  </a:cubicBezTo>
                  <a:cubicBezTo>
                    <a:pt x="2723284" y="503657"/>
                    <a:pt x="2712480" y="508132"/>
                    <a:pt x="2701214" y="508132"/>
                  </a:cubicBezTo>
                  <a:lnTo>
                    <a:pt x="42476" y="508132"/>
                  </a:lnTo>
                  <a:cubicBezTo>
                    <a:pt x="31211" y="508132"/>
                    <a:pt x="20407" y="503657"/>
                    <a:pt x="12441" y="495691"/>
                  </a:cubicBezTo>
                  <a:cubicBezTo>
                    <a:pt x="4475" y="487725"/>
                    <a:pt x="0" y="476921"/>
                    <a:pt x="0" y="465656"/>
                  </a:cubicBezTo>
                  <a:lnTo>
                    <a:pt x="0" y="42476"/>
                  </a:lnTo>
                  <a:cubicBezTo>
                    <a:pt x="0" y="31211"/>
                    <a:pt x="4475" y="20407"/>
                    <a:pt x="12441" y="12441"/>
                  </a:cubicBezTo>
                  <a:cubicBezTo>
                    <a:pt x="20407" y="4475"/>
                    <a:pt x="31211" y="0"/>
                    <a:pt x="42476" y="0"/>
                  </a:cubicBezTo>
                  <a:close/>
                </a:path>
              </a:pathLst>
            </a:custGeom>
            <a:solidFill>
              <a:srgbClr val="F9FAF4"/>
            </a:solidFill>
          </p:spPr>
        </p:sp>
        <p:sp>
          <p:nvSpPr>
            <p:cNvPr name="TextBox 15" id="15"/>
            <p:cNvSpPr txBox="true"/>
            <p:nvPr/>
          </p:nvSpPr>
          <p:spPr>
            <a:xfrm>
              <a:off x="0" y="-47625"/>
              <a:ext cx="2743690" cy="555757"/>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7695147" y="7707406"/>
            <a:ext cx="8953991" cy="1065119"/>
          </a:xfrm>
          <a:prstGeom prst="rect">
            <a:avLst/>
          </a:prstGeom>
        </p:spPr>
        <p:txBody>
          <a:bodyPr anchor="t" rtlCol="false" tIns="0" lIns="0" bIns="0" rIns="0">
            <a:spAutoFit/>
          </a:bodyPr>
          <a:lstStyle/>
          <a:p>
            <a:pPr>
              <a:lnSpc>
                <a:spcPts val="4292"/>
              </a:lnSpc>
            </a:pPr>
            <a:r>
              <a:rPr lang="en-US" sz="3066">
                <a:solidFill>
                  <a:srgbClr val="000000"/>
                </a:solidFill>
                <a:latin typeface="Canva Sans"/>
              </a:rPr>
              <a:t>“You don’t realize how hard integrating your life with another person’s 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433038"/>
            <a:ext cx="5342755" cy="4825262"/>
            <a:chOff x="0" y="0"/>
            <a:chExt cx="1462284" cy="1320649"/>
          </a:xfrm>
        </p:grpSpPr>
        <p:sp>
          <p:nvSpPr>
            <p:cNvPr name="Freeform 3" id="3"/>
            <p:cNvSpPr/>
            <p:nvPr/>
          </p:nvSpPr>
          <p:spPr>
            <a:xfrm flipH="false" flipV="false" rot="0">
              <a:off x="0" y="0"/>
              <a:ext cx="1462284" cy="1320649"/>
            </a:xfrm>
            <a:custGeom>
              <a:avLst/>
              <a:gdLst/>
              <a:ahLst/>
              <a:cxnLst/>
              <a:rect r="r" b="b" t="t" l="l"/>
              <a:pathLst>
                <a:path h="1320649" w="1462284">
                  <a:moveTo>
                    <a:pt x="79698" y="0"/>
                  </a:moveTo>
                  <a:lnTo>
                    <a:pt x="1382586" y="0"/>
                  </a:lnTo>
                  <a:cubicBezTo>
                    <a:pt x="1403723" y="0"/>
                    <a:pt x="1423994" y="8397"/>
                    <a:pt x="1438941" y="23343"/>
                  </a:cubicBezTo>
                  <a:cubicBezTo>
                    <a:pt x="1453887" y="38289"/>
                    <a:pt x="1462284" y="58561"/>
                    <a:pt x="1462284" y="79698"/>
                  </a:cubicBezTo>
                  <a:lnTo>
                    <a:pt x="1462284" y="1240951"/>
                  </a:lnTo>
                  <a:cubicBezTo>
                    <a:pt x="1462284" y="1284967"/>
                    <a:pt x="1426602" y="1320649"/>
                    <a:pt x="1382586" y="1320649"/>
                  </a:cubicBezTo>
                  <a:lnTo>
                    <a:pt x="79698" y="1320649"/>
                  </a:lnTo>
                  <a:cubicBezTo>
                    <a:pt x="35682" y="1320649"/>
                    <a:pt x="0" y="1284967"/>
                    <a:pt x="0" y="1240951"/>
                  </a:cubicBezTo>
                  <a:lnTo>
                    <a:pt x="0" y="79698"/>
                  </a:lnTo>
                  <a:cubicBezTo>
                    <a:pt x="0" y="35682"/>
                    <a:pt x="35682" y="0"/>
                    <a:pt x="79698" y="0"/>
                  </a:cubicBezTo>
                  <a:close/>
                </a:path>
              </a:pathLst>
            </a:custGeom>
            <a:solidFill>
              <a:srgbClr val="907CE1"/>
            </a:solidFill>
          </p:spPr>
        </p:sp>
        <p:sp>
          <p:nvSpPr>
            <p:cNvPr name="TextBox 4" id="4"/>
            <p:cNvSpPr txBox="true"/>
            <p:nvPr/>
          </p:nvSpPr>
          <p:spPr>
            <a:xfrm>
              <a:off x="0" y="-47625"/>
              <a:ext cx="1462284" cy="136827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028700"/>
            <a:ext cx="7426038" cy="5068642"/>
            <a:chOff x="0" y="0"/>
            <a:chExt cx="2178702" cy="1487073"/>
          </a:xfrm>
        </p:grpSpPr>
        <p:sp>
          <p:nvSpPr>
            <p:cNvPr name="Freeform 6" id="6"/>
            <p:cNvSpPr/>
            <p:nvPr/>
          </p:nvSpPr>
          <p:spPr>
            <a:xfrm flipH="false" flipV="false" rot="0">
              <a:off x="0" y="0"/>
              <a:ext cx="2178702" cy="1487073"/>
            </a:xfrm>
            <a:custGeom>
              <a:avLst/>
              <a:gdLst/>
              <a:ahLst/>
              <a:cxnLst/>
              <a:rect r="r" b="b" t="t" l="l"/>
              <a:pathLst>
                <a:path h="1487073" w="2178702">
                  <a:moveTo>
                    <a:pt x="57340" y="0"/>
                  </a:moveTo>
                  <a:lnTo>
                    <a:pt x="2121363" y="0"/>
                  </a:lnTo>
                  <a:cubicBezTo>
                    <a:pt x="2136570" y="0"/>
                    <a:pt x="2151155" y="6041"/>
                    <a:pt x="2161908" y="16794"/>
                  </a:cubicBezTo>
                  <a:cubicBezTo>
                    <a:pt x="2172661" y="27548"/>
                    <a:pt x="2178702" y="42132"/>
                    <a:pt x="2178702" y="57340"/>
                  </a:cubicBezTo>
                  <a:lnTo>
                    <a:pt x="2178702" y="1429734"/>
                  </a:lnTo>
                  <a:cubicBezTo>
                    <a:pt x="2178702" y="1461401"/>
                    <a:pt x="2153030" y="1487073"/>
                    <a:pt x="2121363" y="1487073"/>
                  </a:cubicBezTo>
                  <a:lnTo>
                    <a:pt x="57340" y="1487073"/>
                  </a:lnTo>
                  <a:cubicBezTo>
                    <a:pt x="25672" y="1487073"/>
                    <a:pt x="0" y="1461401"/>
                    <a:pt x="0" y="1429734"/>
                  </a:cubicBezTo>
                  <a:lnTo>
                    <a:pt x="0" y="57340"/>
                  </a:lnTo>
                  <a:cubicBezTo>
                    <a:pt x="0" y="25672"/>
                    <a:pt x="25672" y="0"/>
                    <a:pt x="57340" y="0"/>
                  </a:cubicBezTo>
                  <a:close/>
                </a:path>
              </a:pathLst>
            </a:custGeom>
            <a:solidFill>
              <a:srgbClr val="DBDBDB"/>
            </a:solidFill>
          </p:spPr>
        </p:sp>
        <p:sp>
          <p:nvSpPr>
            <p:cNvPr name="TextBox 7" id="7"/>
            <p:cNvSpPr txBox="true"/>
            <p:nvPr/>
          </p:nvSpPr>
          <p:spPr>
            <a:xfrm>
              <a:off x="0" y="-47625"/>
              <a:ext cx="2178702" cy="1534698"/>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439789" y="1391675"/>
            <a:ext cx="6631796" cy="4349214"/>
          </a:xfrm>
          <a:custGeom>
            <a:avLst/>
            <a:gdLst/>
            <a:ahLst/>
            <a:cxnLst/>
            <a:rect r="r" b="b" t="t" l="l"/>
            <a:pathLst>
              <a:path h="4349214" w="6631796">
                <a:moveTo>
                  <a:pt x="0" y="0"/>
                </a:moveTo>
                <a:lnTo>
                  <a:pt x="6631796" y="0"/>
                </a:lnTo>
                <a:lnTo>
                  <a:pt x="6631796" y="4349214"/>
                </a:lnTo>
                <a:lnTo>
                  <a:pt x="0" y="4349214"/>
                </a:lnTo>
                <a:lnTo>
                  <a:pt x="0" y="0"/>
                </a:lnTo>
                <a:close/>
              </a:path>
            </a:pathLst>
          </a:custGeom>
          <a:blipFill>
            <a:blip r:embed="rId2"/>
            <a:stretch>
              <a:fillRect l="-16588" t="0" r="0" b="0"/>
            </a:stretch>
          </a:blipFill>
        </p:spPr>
      </p:sp>
      <p:grpSp>
        <p:nvGrpSpPr>
          <p:cNvPr name="Group 9" id="9"/>
          <p:cNvGrpSpPr/>
          <p:nvPr/>
        </p:nvGrpSpPr>
        <p:grpSpPr>
          <a:xfrm rot="0">
            <a:off x="1443758" y="6500619"/>
            <a:ext cx="4557479" cy="2282762"/>
            <a:chOff x="0" y="0"/>
            <a:chExt cx="6076638" cy="3043683"/>
          </a:xfrm>
        </p:grpSpPr>
        <p:sp>
          <p:nvSpPr>
            <p:cNvPr name="TextBox 10" id="10"/>
            <p:cNvSpPr txBox="true"/>
            <p:nvPr/>
          </p:nvSpPr>
          <p:spPr>
            <a:xfrm rot="0">
              <a:off x="0" y="-57150"/>
              <a:ext cx="6076638"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Angela &amp; Ben</a:t>
              </a:r>
            </a:p>
          </p:txBody>
        </p:sp>
        <p:sp>
          <p:nvSpPr>
            <p:cNvPr name="TextBox 11" id="11"/>
            <p:cNvSpPr txBox="true"/>
            <p:nvPr/>
          </p:nvSpPr>
          <p:spPr>
            <a:xfrm rot="0">
              <a:off x="0" y="1400938"/>
              <a:ext cx="6076638"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NYC &lt;-&gt; SF</a:t>
              </a:r>
            </a:p>
            <a:p>
              <a:pPr>
                <a:lnSpc>
                  <a:spcPts val="3359"/>
                </a:lnSpc>
              </a:pPr>
              <a:r>
                <a:rPr lang="en-US" sz="2400" spc="-24">
                  <a:solidFill>
                    <a:srgbClr val="F9FAF4"/>
                  </a:solidFill>
                  <a:latin typeface="Be Vietnam Italics"/>
                </a:rPr>
                <a:t>25 yo &amp; 33 yo</a:t>
              </a:r>
            </a:p>
            <a:p>
              <a:pPr>
                <a:lnSpc>
                  <a:spcPts val="3359"/>
                </a:lnSpc>
              </a:pPr>
              <a:r>
                <a:rPr lang="en-US" sz="2400" spc="-24">
                  <a:solidFill>
                    <a:srgbClr val="F9FAF4"/>
                  </a:solidFill>
                  <a:latin typeface="Be Vietnam"/>
                </a:rPr>
                <a:t>Associates</a:t>
              </a:r>
            </a:p>
          </p:txBody>
        </p:sp>
      </p:grpSp>
      <p:sp>
        <p:nvSpPr>
          <p:cNvPr name="Freeform 12" id="12"/>
          <p:cNvSpPr/>
          <p:nvPr/>
        </p:nvSpPr>
        <p:spPr>
          <a:xfrm flipH="false" flipV="false" rot="0">
            <a:off x="9519338" y="-5689948"/>
            <a:ext cx="7739962" cy="16780406"/>
          </a:xfrm>
          <a:custGeom>
            <a:avLst/>
            <a:gdLst/>
            <a:ahLst/>
            <a:cxnLst/>
            <a:rect r="r" b="b" t="t" l="l"/>
            <a:pathLst>
              <a:path h="16780406" w="7739962">
                <a:moveTo>
                  <a:pt x="0" y="0"/>
                </a:moveTo>
                <a:lnTo>
                  <a:pt x="7739962" y="0"/>
                </a:lnTo>
                <a:lnTo>
                  <a:pt x="7739962" y="16780406"/>
                </a:lnTo>
                <a:lnTo>
                  <a:pt x="0" y="16780406"/>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31F1F"/>
        </a:solidFill>
      </p:bgPr>
    </p:bg>
    <p:spTree>
      <p:nvGrpSpPr>
        <p:cNvPr id="1" name=""/>
        <p:cNvGrpSpPr/>
        <p:nvPr/>
      </p:nvGrpSpPr>
      <p:grpSpPr>
        <a:xfrm>
          <a:off x="0" y="0"/>
          <a:ext cx="0" cy="0"/>
          <a:chOff x="0" y="0"/>
          <a:chExt cx="0" cy="0"/>
        </a:xfrm>
      </p:grpSpPr>
      <p:grpSp>
        <p:nvGrpSpPr>
          <p:cNvPr name="Group 2" id="2"/>
          <p:cNvGrpSpPr/>
          <p:nvPr/>
        </p:nvGrpSpPr>
        <p:grpSpPr>
          <a:xfrm rot="0">
            <a:off x="1028700" y="4433038"/>
            <a:ext cx="5342755" cy="4825262"/>
            <a:chOff x="0" y="0"/>
            <a:chExt cx="1462284" cy="1320649"/>
          </a:xfrm>
        </p:grpSpPr>
        <p:sp>
          <p:nvSpPr>
            <p:cNvPr name="Freeform 3" id="3"/>
            <p:cNvSpPr/>
            <p:nvPr/>
          </p:nvSpPr>
          <p:spPr>
            <a:xfrm flipH="false" flipV="false" rot="0">
              <a:off x="0" y="0"/>
              <a:ext cx="1462284" cy="1320649"/>
            </a:xfrm>
            <a:custGeom>
              <a:avLst/>
              <a:gdLst/>
              <a:ahLst/>
              <a:cxnLst/>
              <a:rect r="r" b="b" t="t" l="l"/>
              <a:pathLst>
                <a:path h="1320649" w="1462284">
                  <a:moveTo>
                    <a:pt x="79698" y="0"/>
                  </a:moveTo>
                  <a:lnTo>
                    <a:pt x="1382586" y="0"/>
                  </a:lnTo>
                  <a:cubicBezTo>
                    <a:pt x="1403723" y="0"/>
                    <a:pt x="1423994" y="8397"/>
                    <a:pt x="1438941" y="23343"/>
                  </a:cubicBezTo>
                  <a:cubicBezTo>
                    <a:pt x="1453887" y="38289"/>
                    <a:pt x="1462284" y="58561"/>
                    <a:pt x="1462284" y="79698"/>
                  </a:cubicBezTo>
                  <a:lnTo>
                    <a:pt x="1462284" y="1240951"/>
                  </a:lnTo>
                  <a:cubicBezTo>
                    <a:pt x="1462284" y="1284967"/>
                    <a:pt x="1426602" y="1320649"/>
                    <a:pt x="1382586" y="1320649"/>
                  </a:cubicBezTo>
                  <a:lnTo>
                    <a:pt x="79698" y="1320649"/>
                  </a:lnTo>
                  <a:cubicBezTo>
                    <a:pt x="35682" y="1320649"/>
                    <a:pt x="0" y="1284967"/>
                    <a:pt x="0" y="1240951"/>
                  </a:cubicBezTo>
                  <a:lnTo>
                    <a:pt x="0" y="79698"/>
                  </a:lnTo>
                  <a:cubicBezTo>
                    <a:pt x="0" y="35682"/>
                    <a:pt x="35682" y="0"/>
                    <a:pt x="79698" y="0"/>
                  </a:cubicBezTo>
                  <a:close/>
                </a:path>
              </a:pathLst>
            </a:custGeom>
            <a:solidFill>
              <a:srgbClr val="907CE1"/>
            </a:solidFill>
          </p:spPr>
        </p:sp>
        <p:sp>
          <p:nvSpPr>
            <p:cNvPr name="TextBox 4" id="4"/>
            <p:cNvSpPr txBox="true"/>
            <p:nvPr/>
          </p:nvSpPr>
          <p:spPr>
            <a:xfrm>
              <a:off x="0" y="-47625"/>
              <a:ext cx="1462284" cy="136827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028700"/>
            <a:ext cx="7426038" cy="5068642"/>
            <a:chOff x="0" y="0"/>
            <a:chExt cx="2178702" cy="1487073"/>
          </a:xfrm>
        </p:grpSpPr>
        <p:sp>
          <p:nvSpPr>
            <p:cNvPr name="Freeform 6" id="6"/>
            <p:cNvSpPr/>
            <p:nvPr/>
          </p:nvSpPr>
          <p:spPr>
            <a:xfrm flipH="false" flipV="false" rot="0">
              <a:off x="0" y="0"/>
              <a:ext cx="2178702" cy="1487073"/>
            </a:xfrm>
            <a:custGeom>
              <a:avLst/>
              <a:gdLst/>
              <a:ahLst/>
              <a:cxnLst/>
              <a:rect r="r" b="b" t="t" l="l"/>
              <a:pathLst>
                <a:path h="1487073" w="2178702">
                  <a:moveTo>
                    <a:pt x="57340" y="0"/>
                  </a:moveTo>
                  <a:lnTo>
                    <a:pt x="2121363" y="0"/>
                  </a:lnTo>
                  <a:cubicBezTo>
                    <a:pt x="2136570" y="0"/>
                    <a:pt x="2151155" y="6041"/>
                    <a:pt x="2161908" y="16794"/>
                  </a:cubicBezTo>
                  <a:cubicBezTo>
                    <a:pt x="2172661" y="27548"/>
                    <a:pt x="2178702" y="42132"/>
                    <a:pt x="2178702" y="57340"/>
                  </a:cubicBezTo>
                  <a:lnTo>
                    <a:pt x="2178702" y="1429734"/>
                  </a:lnTo>
                  <a:cubicBezTo>
                    <a:pt x="2178702" y="1461401"/>
                    <a:pt x="2153030" y="1487073"/>
                    <a:pt x="2121363" y="1487073"/>
                  </a:cubicBezTo>
                  <a:lnTo>
                    <a:pt x="57340" y="1487073"/>
                  </a:lnTo>
                  <a:cubicBezTo>
                    <a:pt x="25672" y="1487073"/>
                    <a:pt x="0" y="1461401"/>
                    <a:pt x="0" y="1429734"/>
                  </a:cubicBezTo>
                  <a:lnTo>
                    <a:pt x="0" y="57340"/>
                  </a:lnTo>
                  <a:cubicBezTo>
                    <a:pt x="0" y="25672"/>
                    <a:pt x="25672" y="0"/>
                    <a:pt x="57340" y="0"/>
                  </a:cubicBezTo>
                  <a:close/>
                </a:path>
              </a:pathLst>
            </a:custGeom>
            <a:solidFill>
              <a:srgbClr val="DBDBDB"/>
            </a:solidFill>
          </p:spPr>
        </p:sp>
        <p:sp>
          <p:nvSpPr>
            <p:cNvPr name="TextBox 7" id="7"/>
            <p:cNvSpPr txBox="true"/>
            <p:nvPr/>
          </p:nvSpPr>
          <p:spPr>
            <a:xfrm>
              <a:off x="0" y="-47625"/>
              <a:ext cx="2178702" cy="1534698"/>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439789" y="1391675"/>
            <a:ext cx="6631796" cy="4349214"/>
          </a:xfrm>
          <a:custGeom>
            <a:avLst/>
            <a:gdLst/>
            <a:ahLst/>
            <a:cxnLst/>
            <a:rect r="r" b="b" t="t" l="l"/>
            <a:pathLst>
              <a:path h="4349214" w="6631796">
                <a:moveTo>
                  <a:pt x="0" y="0"/>
                </a:moveTo>
                <a:lnTo>
                  <a:pt x="6631796" y="0"/>
                </a:lnTo>
                <a:lnTo>
                  <a:pt x="6631796" y="4349214"/>
                </a:lnTo>
                <a:lnTo>
                  <a:pt x="0" y="4349214"/>
                </a:lnTo>
                <a:lnTo>
                  <a:pt x="0" y="0"/>
                </a:lnTo>
                <a:close/>
              </a:path>
            </a:pathLst>
          </a:custGeom>
          <a:blipFill>
            <a:blip r:embed="rId2"/>
            <a:stretch>
              <a:fillRect l="-16588" t="0" r="0" b="0"/>
            </a:stretch>
          </a:blipFill>
        </p:spPr>
      </p:sp>
      <p:grpSp>
        <p:nvGrpSpPr>
          <p:cNvPr name="Group 9" id="9"/>
          <p:cNvGrpSpPr/>
          <p:nvPr/>
        </p:nvGrpSpPr>
        <p:grpSpPr>
          <a:xfrm rot="0">
            <a:off x="1443758" y="6500619"/>
            <a:ext cx="4557479" cy="2282762"/>
            <a:chOff x="0" y="0"/>
            <a:chExt cx="6076638" cy="3043683"/>
          </a:xfrm>
        </p:grpSpPr>
        <p:sp>
          <p:nvSpPr>
            <p:cNvPr name="TextBox 10" id="10"/>
            <p:cNvSpPr txBox="true"/>
            <p:nvPr/>
          </p:nvSpPr>
          <p:spPr>
            <a:xfrm rot="0">
              <a:off x="0" y="-57150"/>
              <a:ext cx="6076638" cy="1194223"/>
            </a:xfrm>
            <a:prstGeom prst="rect">
              <a:avLst/>
            </a:prstGeom>
          </p:spPr>
          <p:txBody>
            <a:bodyPr anchor="t" rtlCol="false" tIns="0" lIns="0" bIns="0" rIns="0">
              <a:spAutoFit/>
            </a:bodyPr>
            <a:lstStyle/>
            <a:p>
              <a:pPr>
                <a:lnSpc>
                  <a:spcPts val="7280"/>
                </a:lnSpc>
              </a:pPr>
              <a:r>
                <a:rPr lang="en-US" sz="5600" spc="-168">
                  <a:solidFill>
                    <a:srgbClr val="F9FAF4"/>
                  </a:solidFill>
                  <a:latin typeface="Be Vietnam"/>
                </a:rPr>
                <a:t>Angela &amp; Ben</a:t>
              </a:r>
            </a:p>
          </p:txBody>
        </p:sp>
        <p:sp>
          <p:nvSpPr>
            <p:cNvPr name="TextBox 11" id="11"/>
            <p:cNvSpPr txBox="true"/>
            <p:nvPr/>
          </p:nvSpPr>
          <p:spPr>
            <a:xfrm rot="0">
              <a:off x="0" y="1400938"/>
              <a:ext cx="6076638" cy="1642745"/>
            </a:xfrm>
            <a:prstGeom prst="rect">
              <a:avLst/>
            </a:prstGeom>
          </p:spPr>
          <p:txBody>
            <a:bodyPr anchor="t" rtlCol="false" tIns="0" lIns="0" bIns="0" rIns="0">
              <a:spAutoFit/>
            </a:bodyPr>
            <a:lstStyle/>
            <a:p>
              <a:pPr>
                <a:lnSpc>
                  <a:spcPts val="3359"/>
                </a:lnSpc>
              </a:pPr>
              <a:r>
                <a:rPr lang="en-US" sz="2400" spc="-24">
                  <a:solidFill>
                    <a:srgbClr val="F9FAF4"/>
                  </a:solidFill>
                  <a:latin typeface="Be Vietnam Italics"/>
                </a:rPr>
                <a:t>NYC &lt;-&gt; SF</a:t>
              </a:r>
            </a:p>
            <a:p>
              <a:pPr>
                <a:lnSpc>
                  <a:spcPts val="3359"/>
                </a:lnSpc>
              </a:pPr>
              <a:r>
                <a:rPr lang="en-US" sz="2400" spc="-24">
                  <a:solidFill>
                    <a:srgbClr val="F9FAF4"/>
                  </a:solidFill>
                  <a:latin typeface="Be Vietnam Italics"/>
                </a:rPr>
                <a:t>25 yo &amp; 33 yo</a:t>
              </a:r>
            </a:p>
            <a:p>
              <a:pPr>
                <a:lnSpc>
                  <a:spcPts val="3359"/>
                </a:lnSpc>
              </a:pPr>
              <a:r>
                <a:rPr lang="en-US" sz="2400" spc="-24">
                  <a:solidFill>
                    <a:srgbClr val="F9FAF4"/>
                  </a:solidFill>
                  <a:latin typeface="Be Vietnam"/>
                </a:rPr>
                <a:t>Associates</a:t>
              </a:r>
            </a:p>
          </p:txBody>
        </p:sp>
      </p:grpSp>
      <p:sp>
        <p:nvSpPr>
          <p:cNvPr name="Freeform 12" id="12"/>
          <p:cNvSpPr/>
          <p:nvPr/>
        </p:nvSpPr>
        <p:spPr>
          <a:xfrm flipH="false" flipV="false" rot="0">
            <a:off x="9519338" y="-5689948"/>
            <a:ext cx="7739962" cy="16780406"/>
          </a:xfrm>
          <a:custGeom>
            <a:avLst/>
            <a:gdLst/>
            <a:ahLst/>
            <a:cxnLst/>
            <a:rect r="r" b="b" t="t" l="l"/>
            <a:pathLst>
              <a:path h="16780406" w="7739962">
                <a:moveTo>
                  <a:pt x="0" y="0"/>
                </a:moveTo>
                <a:lnTo>
                  <a:pt x="7739962" y="0"/>
                </a:lnTo>
                <a:lnTo>
                  <a:pt x="7739962" y="16780406"/>
                </a:lnTo>
                <a:lnTo>
                  <a:pt x="0" y="16780406"/>
                </a:lnTo>
                <a:lnTo>
                  <a:pt x="0" y="0"/>
                </a:lnTo>
                <a:close/>
              </a:path>
            </a:pathLst>
          </a:custGeom>
          <a:blipFill>
            <a:blip r:embed="rId3"/>
            <a:stretch>
              <a:fillRect l="0" t="0" r="0" b="0"/>
            </a:stretch>
          </a:blipFill>
        </p:spPr>
      </p:sp>
      <p:sp>
        <p:nvSpPr>
          <p:cNvPr name="Freeform 13" id="13"/>
          <p:cNvSpPr/>
          <p:nvPr/>
        </p:nvSpPr>
        <p:spPr>
          <a:xfrm flipH="false" flipV="false" rot="0">
            <a:off x="9519338" y="-4823921"/>
            <a:ext cx="7739962" cy="16780406"/>
          </a:xfrm>
          <a:custGeom>
            <a:avLst/>
            <a:gdLst/>
            <a:ahLst/>
            <a:cxnLst/>
            <a:rect r="r" b="b" t="t" l="l"/>
            <a:pathLst>
              <a:path h="16780406" w="7739962">
                <a:moveTo>
                  <a:pt x="0" y="0"/>
                </a:moveTo>
                <a:lnTo>
                  <a:pt x="7739962" y="0"/>
                </a:lnTo>
                <a:lnTo>
                  <a:pt x="7739962" y="16780406"/>
                </a:lnTo>
                <a:lnTo>
                  <a:pt x="0" y="16780406"/>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94011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POVs, HMWs, &amp; Solutions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grpSp>
        <p:nvGrpSpPr>
          <p:cNvPr name="Group 4" id="4"/>
          <p:cNvGrpSpPr/>
          <p:nvPr/>
        </p:nvGrpSpPr>
        <p:grpSpPr>
          <a:xfrm rot="0">
            <a:off x="1028700" y="988842"/>
            <a:ext cx="2747540" cy="817246"/>
            <a:chOff x="0" y="0"/>
            <a:chExt cx="3663387" cy="1089662"/>
          </a:xfrm>
        </p:grpSpPr>
        <p:sp>
          <p:nvSpPr>
            <p:cNvPr name="TextBox 5" id="5"/>
            <p:cNvSpPr txBox="true"/>
            <p:nvPr/>
          </p:nvSpPr>
          <p:spPr>
            <a:xfrm rot="0">
              <a:off x="1225039" y="-57150"/>
              <a:ext cx="2438348" cy="1146812"/>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03</a:t>
              </a:r>
            </a:p>
          </p:txBody>
        </p:sp>
        <p:sp>
          <p:nvSpPr>
            <p:cNvPr name="Freeform 6" id="6"/>
            <p:cNvSpPr/>
            <p:nvPr/>
          </p:nvSpPr>
          <p:spPr>
            <a:xfrm flipH="false" flipV="false" rot="0">
              <a:off x="0" y="53144"/>
              <a:ext cx="983373" cy="983373"/>
            </a:xfrm>
            <a:custGeom>
              <a:avLst/>
              <a:gdLst/>
              <a:ahLst/>
              <a:cxnLst/>
              <a:rect r="r" b="b" t="t" l="l"/>
              <a:pathLst>
                <a:path h="983373" w="983373">
                  <a:moveTo>
                    <a:pt x="0" y="0"/>
                  </a:moveTo>
                  <a:lnTo>
                    <a:pt x="983373" y="0"/>
                  </a:lnTo>
                  <a:lnTo>
                    <a:pt x="983373" y="983373"/>
                  </a:lnTo>
                  <a:lnTo>
                    <a:pt x="0" y="983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8357352" y="1031081"/>
            <a:ext cx="4250562" cy="3947005"/>
            <a:chOff x="0" y="0"/>
            <a:chExt cx="941341" cy="874114"/>
          </a:xfrm>
        </p:grpSpPr>
        <p:sp>
          <p:nvSpPr>
            <p:cNvPr name="Freeform 3" id="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4" id="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13008744" y="1023938"/>
            <a:ext cx="4250562" cy="3954149"/>
            <a:chOff x="0" y="0"/>
            <a:chExt cx="941341" cy="875696"/>
          </a:xfrm>
        </p:grpSpPr>
        <p:sp>
          <p:nvSpPr>
            <p:cNvPr name="Freeform 8" id="8"/>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9" id="9"/>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8357352" y="5337489"/>
            <a:ext cx="4250562" cy="3930336"/>
            <a:chOff x="0" y="0"/>
            <a:chExt cx="941341" cy="870423"/>
          </a:xfrm>
        </p:grpSpPr>
        <p:sp>
          <p:nvSpPr>
            <p:cNvPr name="Freeform 11" id="11"/>
            <p:cNvSpPr/>
            <p:nvPr/>
          </p:nvSpPr>
          <p:spPr>
            <a:xfrm flipH="false" flipV="false" rot="0">
              <a:off x="0" y="0"/>
              <a:ext cx="941341" cy="870423"/>
            </a:xfrm>
            <a:custGeom>
              <a:avLst/>
              <a:gdLst/>
              <a:ahLst/>
              <a:cxnLst/>
              <a:rect r="r" b="b" t="t" l="l"/>
              <a:pathLst>
                <a:path h="870423" w="941341">
                  <a:moveTo>
                    <a:pt x="100176" y="0"/>
                  </a:moveTo>
                  <a:lnTo>
                    <a:pt x="841165" y="0"/>
                  </a:lnTo>
                  <a:cubicBezTo>
                    <a:pt x="867733" y="0"/>
                    <a:pt x="893213" y="10554"/>
                    <a:pt x="912000" y="29341"/>
                  </a:cubicBezTo>
                  <a:cubicBezTo>
                    <a:pt x="930787" y="48128"/>
                    <a:pt x="941341" y="73608"/>
                    <a:pt x="941341" y="100176"/>
                  </a:cubicBezTo>
                  <a:lnTo>
                    <a:pt x="941341" y="770247"/>
                  </a:lnTo>
                  <a:cubicBezTo>
                    <a:pt x="941341" y="825572"/>
                    <a:pt x="896491" y="870423"/>
                    <a:pt x="841165" y="870423"/>
                  </a:cubicBezTo>
                  <a:lnTo>
                    <a:pt x="100176" y="870423"/>
                  </a:lnTo>
                  <a:cubicBezTo>
                    <a:pt x="73608" y="870423"/>
                    <a:pt x="48128" y="859869"/>
                    <a:pt x="29341" y="841082"/>
                  </a:cubicBezTo>
                  <a:cubicBezTo>
                    <a:pt x="10554" y="822295"/>
                    <a:pt x="0" y="796815"/>
                    <a:pt x="0" y="770247"/>
                  </a:cubicBezTo>
                  <a:lnTo>
                    <a:pt x="0" y="100176"/>
                  </a:lnTo>
                  <a:cubicBezTo>
                    <a:pt x="0" y="73608"/>
                    <a:pt x="10554" y="48128"/>
                    <a:pt x="29341" y="29341"/>
                  </a:cubicBezTo>
                  <a:cubicBezTo>
                    <a:pt x="48128" y="10554"/>
                    <a:pt x="73608" y="0"/>
                    <a:pt x="100176" y="0"/>
                  </a:cubicBezTo>
                  <a:close/>
                </a:path>
              </a:pathLst>
            </a:custGeom>
            <a:solidFill>
              <a:srgbClr val="DBDBDB"/>
            </a:solidFill>
          </p:spPr>
        </p:sp>
        <p:sp>
          <p:nvSpPr>
            <p:cNvPr name="TextBox 12" id="12"/>
            <p:cNvSpPr txBox="true"/>
            <p:nvPr/>
          </p:nvSpPr>
          <p:spPr>
            <a:xfrm>
              <a:off x="0" y="-47625"/>
              <a:ext cx="941341" cy="918048"/>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16102018" y="8096250"/>
            <a:ext cx="1157288" cy="1157288"/>
          </a:xfrm>
          <a:custGeom>
            <a:avLst/>
            <a:gdLst/>
            <a:ahLst/>
            <a:cxnLst/>
            <a:rect r="r" b="b" t="t" l="l"/>
            <a:pathLst>
              <a:path h="1157288" w="1157288">
                <a:moveTo>
                  <a:pt x="0" y="0"/>
                </a:moveTo>
                <a:lnTo>
                  <a:pt x="1157288" y="0"/>
                </a:lnTo>
                <a:lnTo>
                  <a:pt x="1157288" y="1157288"/>
                </a:lnTo>
                <a:lnTo>
                  <a:pt x="0" y="1157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3007964" y="5337489"/>
            <a:ext cx="4250562" cy="3947005"/>
            <a:chOff x="0" y="0"/>
            <a:chExt cx="941341" cy="874114"/>
          </a:xfrm>
        </p:grpSpPr>
        <p:sp>
          <p:nvSpPr>
            <p:cNvPr name="Freeform 15" id="15"/>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6" id="16"/>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grpSp>
        <p:nvGrpSpPr>
          <p:cNvPr name="Group 17" id="17"/>
          <p:cNvGrpSpPr>
            <a:grpSpLocks noChangeAspect="true"/>
          </p:cNvGrpSpPr>
          <p:nvPr/>
        </p:nvGrpSpPr>
        <p:grpSpPr>
          <a:xfrm rot="0">
            <a:off x="8800918" y="5699644"/>
            <a:ext cx="1081266" cy="1081262"/>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TextBox 19" id="19"/>
          <p:cNvSpPr txBox="true"/>
          <p:nvPr/>
        </p:nvSpPr>
        <p:spPr>
          <a:xfrm rot="0">
            <a:off x="8847855" y="2845974"/>
            <a:ext cx="3269555" cy="16630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Marie</a:t>
            </a:r>
            <a:r>
              <a:rPr lang="en-US" sz="2400" spc="-24">
                <a:solidFill>
                  <a:srgbClr val="F9FAF4"/>
                </a:solidFill>
                <a:latin typeface="Be Vietnam"/>
              </a:rPr>
              <a:t> found it hard to convey how she wanted tasks done to the RAs</a:t>
            </a:r>
          </a:p>
        </p:txBody>
      </p:sp>
      <p:sp>
        <p:nvSpPr>
          <p:cNvPr name="TextBox 20" id="20"/>
          <p:cNvSpPr txBox="true"/>
          <p:nvPr/>
        </p:nvSpPr>
        <p:spPr>
          <a:xfrm rot="0">
            <a:off x="1028689" y="2747962"/>
            <a:ext cx="6928613" cy="4752975"/>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The transfer of household information is </a:t>
            </a:r>
            <a:r>
              <a:rPr lang="en-US" sz="7500" spc="-225">
                <a:solidFill>
                  <a:srgbClr val="907CE1"/>
                </a:solidFill>
                <a:latin typeface="Be Vietnam"/>
              </a:rPr>
              <a:t>difficult</a:t>
            </a:r>
          </a:p>
        </p:txBody>
      </p:sp>
      <p:grpSp>
        <p:nvGrpSpPr>
          <p:cNvPr name="Group 21" id="21"/>
          <p:cNvGrpSpPr>
            <a:grpSpLocks noChangeAspect="true"/>
          </p:cNvGrpSpPr>
          <p:nvPr/>
        </p:nvGrpSpPr>
        <p:grpSpPr>
          <a:xfrm rot="0">
            <a:off x="13455639" y="5552486"/>
            <a:ext cx="1081266" cy="1081262"/>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8973" t="-2243" r="-10094" b="-16824"/>
              </a:stretch>
            </a:blipFill>
          </p:spPr>
        </p:sp>
      </p:grpSp>
      <p:grpSp>
        <p:nvGrpSpPr>
          <p:cNvPr name="Group 23" id="23"/>
          <p:cNvGrpSpPr>
            <a:grpSpLocks noChangeAspect="true"/>
          </p:cNvGrpSpPr>
          <p:nvPr/>
        </p:nvGrpSpPr>
        <p:grpSpPr>
          <a:xfrm rot="0">
            <a:off x="13455639" y="1250362"/>
            <a:ext cx="1081266" cy="1081262"/>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grpSp>
        <p:nvGrpSpPr>
          <p:cNvPr name="Group 25" id="25"/>
          <p:cNvGrpSpPr>
            <a:grpSpLocks noChangeAspect="true"/>
          </p:cNvGrpSpPr>
          <p:nvPr/>
        </p:nvGrpSpPr>
        <p:grpSpPr>
          <a:xfrm rot="0">
            <a:off x="8629839" y="1105963"/>
            <a:ext cx="1423426" cy="1370060"/>
            <a:chOff x="30480" y="591820"/>
            <a:chExt cx="12736830" cy="12259310"/>
          </a:xfrm>
        </p:grpSpPr>
        <p:sp>
          <p:nvSpPr>
            <p:cNvPr name="Freeform 26" id="26"/>
            <p:cNvSpPr/>
            <p:nvPr/>
          </p:nvSpPr>
          <p:spPr>
            <a:xfrm flipH="false" flipV="false" rot="0">
              <a:off x="30480" y="591820"/>
              <a:ext cx="12736830" cy="12259310"/>
            </a:xfrm>
            <a:custGeom>
              <a:avLst/>
              <a:gdLst/>
              <a:ahLst/>
              <a:cxnLst/>
              <a:rect r="r" b="b" t="t" l="l"/>
              <a:pathLst>
                <a:path h="12259310" w="1273683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7"/>
              <a:stretch>
                <a:fillRect l="-243" t="-9431" r="243" b="837"/>
              </a:stretch>
            </a:blipFill>
          </p:spPr>
        </p:sp>
      </p:grpSp>
      <p:sp>
        <p:nvSpPr>
          <p:cNvPr name="TextBox 27" id="27"/>
          <p:cNvSpPr txBox="true"/>
          <p:nvPr/>
        </p:nvSpPr>
        <p:spPr>
          <a:xfrm rot="0">
            <a:off x="13498467" y="2426874"/>
            <a:ext cx="3272409" cy="20821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Wei</a:t>
            </a:r>
            <a:r>
              <a:rPr lang="en-US" sz="2400" spc="-24">
                <a:solidFill>
                  <a:srgbClr val="F9FAF4"/>
                </a:solidFill>
                <a:latin typeface="Be Vietnam"/>
              </a:rPr>
              <a:t> found that people she hired to help around the house never understood what she wanted </a:t>
            </a:r>
          </a:p>
        </p:txBody>
      </p:sp>
      <p:sp>
        <p:nvSpPr>
          <p:cNvPr name="TextBox 28" id="28"/>
          <p:cNvSpPr txBox="true"/>
          <p:nvPr/>
        </p:nvSpPr>
        <p:spPr>
          <a:xfrm rot="0">
            <a:off x="8847855" y="6791325"/>
            <a:ext cx="3269555" cy="20821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Ultra-Bold"/>
              </a:rPr>
              <a:t>Alex</a:t>
            </a:r>
            <a:r>
              <a:rPr lang="en-US" sz="2400" spc="-24">
                <a:solidFill>
                  <a:srgbClr val="1C1C1D"/>
                </a:solidFill>
                <a:latin typeface="Be Vietnam"/>
              </a:rPr>
              <a:t> would frequently call his parents and ask about questions about healthcare &amp; car maintenance </a:t>
            </a:r>
          </a:p>
        </p:txBody>
      </p:sp>
      <p:sp>
        <p:nvSpPr>
          <p:cNvPr name="TextBox 29" id="29"/>
          <p:cNvSpPr txBox="true"/>
          <p:nvPr/>
        </p:nvSpPr>
        <p:spPr>
          <a:xfrm rot="0">
            <a:off x="13498467" y="6733282"/>
            <a:ext cx="3269555" cy="20821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Steven</a:t>
            </a:r>
            <a:r>
              <a:rPr lang="en-US" sz="2400" spc="-24">
                <a:solidFill>
                  <a:srgbClr val="F9FAF4"/>
                </a:solidFill>
                <a:latin typeface="Be Vietnam"/>
              </a:rPr>
              <a:t> thought he got  the info he needed from his mom before her passing, but he still has questions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4514863" y="1091114"/>
            <a:ext cx="2864296" cy="3530692"/>
            <a:chOff x="0" y="0"/>
            <a:chExt cx="739501" cy="911551"/>
          </a:xfrm>
        </p:grpSpPr>
        <p:sp>
          <p:nvSpPr>
            <p:cNvPr name="Freeform 3" id="3"/>
            <p:cNvSpPr/>
            <p:nvPr/>
          </p:nvSpPr>
          <p:spPr>
            <a:xfrm flipH="false" flipV="false" rot="0">
              <a:off x="0" y="0"/>
              <a:ext cx="739501" cy="911551"/>
            </a:xfrm>
            <a:custGeom>
              <a:avLst/>
              <a:gdLst/>
              <a:ahLst/>
              <a:cxnLst/>
              <a:rect r="r" b="b" t="t" l="l"/>
              <a:pathLst>
                <a:path h="911551" w="739501">
                  <a:moveTo>
                    <a:pt x="148660" y="0"/>
                  </a:moveTo>
                  <a:lnTo>
                    <a:pt x="590842" y="0"/>
                  </a:lnTo>
                  <a:cubicBezTo>
                    <a:pt x="672944" y="0"/>
                    <a:pt x="739501" y="66557"/>
                    <a:pt x="739501" y="148660"/>
                  </a:cubicBezTo>
                  <a:lnTo>
                    <a:pt x="739501" y="762891"/>
                  </a:lnTo>
                  <a:cubicBezTo>
                    <a:pt x="739501" y="802318"/>
                    <a:pt x="723839" y="840131"/>
                    <a:pt x="695960" y="868010"/>
                  </a:cubicBezTo>
                  <a:cubicBezTo>
                    <a:pt x="668081" y="895889"/>
                    <a:pt x="630269" y="911551"/>
                    <a:pt x="590842" y="911551"/>
                  </a:cubicBezTo>
                  <a:lnTo>
                    <a:pt x="148660" y="911551"/>
                  </a:lnTo>
                  <a:cubicBezTo>
                    <a:pt x="109233" y="911551"/>
                    <a:pt x="71421" y="895889"/>
                    <a:pt x="43541" y="868010"/>
                  </a:cubicBezTo>
                  <a:cubicBezTo>
                    <a:pt x="15662" y="840131"/>
                    <a:pt x="0" y="802318"/>
                    <a:pt x="0" y="762891"/>
                  </a:cubicBezTo>
                  <a:lnTo>
                    <a:pt x="0" y="148660"/>
                  </a:lnTo>
                  <a:cubicBezTo>
                    <a:pt x="0" y="109233"/>
                    <a:pt x="15662" y="71421"/>
                    <a:pt x="43541" y="43541"/>
                  </a:cubicBezTo>
                  <a:cubicBezTo>
                    <a:pt x="71421" y="15662"/>
                    <a:pt x="109233" y="0"/>
                    <a:pt x="148660" y="0"/>
                  </a:cubicBezTo>
                  <a:close/>
                </a:path>
              </a:pathLst>
            </a:custGeom>
            <a:solidFill>
              <a:srgbClr val="DBDBDB"/>
            </a:solidFill>
          </p:spPr>
        </p:sp>
        <p:sp>
          <p:nvSpPr>
            <p:cNvPr name="TextBox 4" id="4"/>
            <p:cNvSpPr txBox="true"/>
            <p:nvPr/>
          </p:nvSpPr>
          <p:spPr>
            <a:xfrm>
              <a:off x="0" y="-47625"/>
              <a:ext cx="739501" cy="959176"/>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566487"/>
            <a:ext cx="2212491" cy="1564935"/>
            <a:chOff x="0" y="0"/>
            <a:chExt cx="986821" cy="697997"/>
          </a:xfrm>
        </p:grpSpPr>
        <p:sp>
          <p:nvSpPr>
            <p:cNvPr name="Freeform 6" id="6"/>
            <p:cNvSpPr/>
            <p:nvPr/>
          </p:nvSpPr>
          <p:spPr>
            <a:xfrm flipH="false" flipV="false" rot="0">
              <a:off x="0" y="0"/>
              <a:ext cx="986821" cy="697997"/>
            </a:xfrm>
            <a:custGeom>
              <a:avLst/>
              <a:gdLst/>
              <a:ahLst/>
              <a:cxnLst/>
              <a:rect r="r" b="b" t="t" l="l"/>
              <a:pathLst>
                <a:path h="697997" w="986821">
                  <a:moveTo>
                    <a:pt x="192455" y="0"/>
                  </a:moveTo>
                  <a:lnTo>
                    <a:pt x="794366" y="0"/>
                  </a:lnTo>
                  <a:cubicBezTo>
                    <a:pt x="900656" y="0"/>
                    <a:pt x="986821" y="86165"/>
                    <a:pt x="986821" y="192455"/>
                  </a:cubicBezTo>
                  <a:lnTo>
                    <a:pt x="986821" y="505542"/>
                  </a:lnTo>
                  <a:cubicBezTo>
                    <a:pt x="986821" y="556584"/>
                    <a:pt x="966545" y="605536"/>
                    <a:pt x="930453" y="641628"/>
                  </a:cubicBezTo>
                  <a:cubicBezTo>
                    <a:pt x="894360" y="677720"/>
                    <a:pt x="845408" y="697997"/>
                    <a:pt x="794366" y="697997"/>
                  </a:cubicBezTo>
                  <a:lnTo>
                    <a:pt x="192455" y="697997"/>
                  </a:lnTo>
                  <a:cubicBezTo>
                    <a:pt x="86165" y="697997"/>
                    <a:pt x="0" y="611832"/>
                    <a:pt x="0" y="505542"/>
                  </a:cubicBezTo>
                  <a:lnTo>
                    <a:pt x="0" y="192455"/>
                  </a:lnTo>
                  <a:cubicBezTo>
                    <a:pt x="0" y="86165"/>
                    <a:pt x="86165" y="0"/>
                    <a:pt x="192455" y="0"/>
                  </a:cubicBezTo>
                  <a:close/>
                </a:path>
              </a:pathLst>
            </a:custGeom>
            <a:solidFill>
              <a:srgbClr val="907CE1"/>
            </a:solidFill>
          </p:spPr>
        </p:sp>
        <p:sp>
          <p:nvSpPr>
            <p:cNvPr name="TextBox 7" id="7"/>
            <p:cNvSpPr txBox="true"/>
            <p:nvPr/>
          </p:nvSpPr>
          <p:spPr>
            <a:xfrm>
              <a:off x="0" y="-47625"/>
              <a:ext cx="986821" cy="74562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1163648"/>
            <a:ext cx="12738571" cy="1446825"/>
            <a:chOff x="0" y="0"/>
            <a:chExt cx="2821119" cy="320418"/>
          </a:xfrm>
        </p:grpSpPr>
        <p:sp>
          <p:nvSpPr>
            <p:cNvPr name="Freeform 9" id="9"/>
            <p:cNvSpPr/>
            <p:nvPr/>
          </p:nvSpPr>
          <p:spPr>
            <a:xfrm flipH="false" flipV="false" rot="0">
              <a:off x="0" y="0"/>
              <a:ext cx="2821118" cy="320418"/>
            </a:xfrm>
            <a:custGeom>
              <a:avLst/>
              <a:gdLst/>
              <a:ahLst/>
              <a:cxnLst/>
              <a:rect r="r" b="b" t="t" l="l"/>
              <a:pathLst>
                <a:path h="320418" w="2821118">
                  <a:moveTo>
                    <a:pt x="33426" y="0"/>
                  </a:moveTo>
                  <a:lnTo>
                    <a:pt x="2787692" y="0"/>
                  </a:lnTo>
                  <a:cubicBezTo>
                    <a:pt x="2806153" y="0"/>
                    <a:pt x="2821118" y="14966"/>
                    <a:pt x="2821118" y="33426"/>
                  </a:cubicBezTo>
                  <a:lnTo>
                    <a:pt x="2821118" y="286991"/>
                  </a:lnTo>
                  <a:cubicBezTo>
                    <a:pt x="2821118" y="305452"/>
                    <a:pt x="2806153" y="320418"/>
                    <a:pt x="2787692" y="320418"/>
                  </a:cubicBezTo>
                  <a:lnTo>
                    <a:pt x="33426" y="320418"/>
                  </a:lnTo>
                  <a:cubicBezTo>
                    <a:pt x="14966" y="320418"/>
                    <a:pt x="0" y="305452"/>
                    <a:pt x="0" y="286991"/>
                  </a:cubicBezTo>
                  <a:lnTo>
                    <a:pt x="0" y="33426"/>
                  </a:lnTo>
                  <a:cubicBezTo>
                    <a:pt x="0" y="14966"/>
                    <a:pt x="14966" y="0"/>
                    <a:pt x="33426" y="0"/>
                  </a:cubicBezTo>
                  <a:close/>
                </a:path>
              </a:pathLst>
            </a:custGeom>
            <a:solidFill>
              <a:srgbClr val="F9FAF4"/>
            </a:solidFill>
          </p:spPr>
        </p:sp>
        <p:sp>
          <p:nvSpPr>
            <p:cNvPr name="TextBox 10" id="10"/>
            <p:cNvSpPr txBox="true"/>
            <p:nvPr/>
          </p:nvSpPr>
          <p:spPr>
            <a:xfrm>
              <a:off x="0" y="-47625"/>
              <a:ext cx="2821119" cy="368043"/>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028700" y="2891461"/>
            <a:ext cx="5329284" cy="1564935"/>
            <a:chOff x="0" y="0"/>
            <a:chExt cx="2376982" cy="697997"/>
          </a:xfrm>
        </p:grpSpPr>
        <p:sp>
          <p:nvSpPr>
            <p:cNvPr name="Freeform 12" id="12"/>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13" id="13"/>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028700" y="3488623"/>
            <a:ext cx="12738571" cy="1692634"/>
            <a:chOff x="0" y="0"/>
            <a:chExt cx="2821119" cy="374855"/>
          </a:xfrm>
        </p:grpSpPr>
        <p:sp>
          <p:nvSpPr>
            <p:cNvPr name="Freeform 15" id="15"/>
            <p:cNvSpPr/>
            <p:nvPr/>
          </p:nvSpPr>
          <p:spPr>
            <a:xfrm flipH="false" flipV="false" rot="0">
              <a:off x="0" y="0"/>
              <a:ext cx="2821118" cy="374855"/>
            </a:xfrm>
            <a:custGeom>
              <a:avLst/>
              <a:gdLst/>
              <a:ahLst/>
              <a:cxnLst/>
              <a:rect r="r" b="b" t="t" l="l"/>
              <a:pathLst>
                <a:path h="374855" w="2821118">
                  <a:moveTo>
                    <a:pt x="33426" y="0"/>
                  </a:moveTo>
                  <a:lnTo>
                    <a:pt x="2787692" y="0"/>
                  </a:lnTo>
                  <a:cubicBezTo>
                    <a:pt x="2806153" y="0"/>
                    <a:pt x="2821118" y="14966"/>
                    <a:pt x="2821118" y="33426"/>
                  </a:cubicBezTo>
                  <a:lnTo>
                    <a:pt x="2821118" y="341429"/>
                  </a:lnTo>
                  <a:cubicBezTo>
                    <a:pt x="2821118" y="350294"/>
                    <a:pt x="2817597" y="358796"/>
                    <a:pt x="2811328" y="365065"/>
                  </a:cubicBezTo>
                  <a:cubicBezTo>
                    <a:pt x="2805059" y="371334"/>
                    <a:pt x="2796557" y="374855"/>
                    <a:pt x="2787692" y="374855"/>
                  </a:cubicBezTo>
                  <a:lnTo>
                    <a:pt x="33426" y="374855"/>
                  </a:lnTo>
                  <a:cubicBezTo>
                    <a:pt x="14966" y="374855"/>
                    <a:pt x="0" y="359890"/>
                    <a:pt x="0" y="341429"/>
                  </a:cubicBezTo>
                  <a:lnTo>
                    <a:pt x="0" y="33426"/>
                  </a:lnTo>
                  <a:cubicBezTo>
                    <a:pt x="0" y="14966"/>
                    <a:pt x="14966" y="0"/>
                    <a:pt x="33426" y="0"/>
                  </a:cubicBezTo>
                  <a:close/>
                </a:path>
              </a:pathLst>
            </a:custGeom>
            <a:solidFill>
              <a:srgbClr val="F9FAF4"/>
            </a:solidFill>
          </p:spPr>
        </p:sp>
        <p:sp>
          <p:nvSpPr>
            <p:cNvPr name="TextBox 16" id="16"/>
            <p:cNvSpPr txBox="true"/>
            <p:nvPr/>
          </p:nvSpPr>
          <p:spPr>
            <a:xfrm>
              <a:off x="0" y="-47625"/>
              <a:ext cx="2821119" cy="422480"/>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028700" y="5462244"/>
            <a:ext cx="5329284" cy="1564935"/>
            <a:chOff x="0" y="0"/>
            <a:chExt cx="2376982" cy="697997"/>
          </a:xfrm>
        </p:grpSpPr>
        <p:sp>
          <p:nvSpPr>
            <p:cNvPr name="Freeform 18" id="18"/>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19" id="19"/>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028700" y="6059405"/>
            <a:ext cx="16230600" cy="1377349"/>
            <a:chOff x="0" y="0"/>
            <a:chExt cx="3594473" cy="305031"/>
          </a:xfrm>
        </p:grpSpPr>
        <p:sp>
          <p:nvSpPr>
            <p:cNvPr name="Freeform 21" id="21"/>
            <p:cNvSpPr/>
            <p:nvPr/>
          </p:nvSpPr>
          <p:spPr>
            <a:xfrm flipH="false" flipV="false" rot="0">
              <a:off x="0" y="0"/>
              <a:ext cx="3594473" cy="305031"/>
            </a:xfrm>
            <a:custGeom>
              <a:avLst/>
              <a:gdLst/>
              <a:ahLst/>
              <a:cxnLst/>
              <a:rect r="r" b="b" t="t" l="l"/>
              <a:pathLst>
                <a:path h="305031" w="3594473">
                  <a:moveTo>
                    <a:pt x="26235" y="0"/>
                  </a:moveTo>
                  <a:lnTo>
                    <a:pt x="3568238" y="0"/>
                  </a:lnTo>
                  <a:cubicBezTo>
                    <a:pt x="3582727" y="0"/>
                    <a:pt x="3594473" y="11746"/>
                    <a:pt x="3594473" y="26235"/>
                  </a:cubicBezTo>
                  <a:lnTo>
                    <a:pt x="3594473" y="278797"/>
                  </a:lnTo>
                  <a:cubicBezTo>
                    <a:pt x="3594473" y="293286"/>
                    <a:pt x="3582727" y="305031"/>
                    <a:pt x="3568238" y="305031"/>
                  </a:cubicBezTo>
                  <a:lnTo>
                    <a:pt x="26235" y="305031"/>
                  </a:lnTo>
                  <a:cubicBezTo>
                    <a:pt x="19277" y="305031"/>
                    <a:pt x="12604" y="302267"/>
                    <a:pt x="7684" y="297347"/>
                  </a:cubicBezTo>
                  <a:cubicBezTo>
                    <a:pt x="2764" y="292427"/>
                    <a:pt x="0" y="285755"/>
                    <a:pt x="0" y="278797"/>
                  </a:cubicBezTo>
                  <a:lnTo>
                    <a:pt x="0" y="26235"/>
                  </a:lnTo>
                  <a:cubicBezTo>
                    <a:pt x="0" y="11746"/>
                    <a:pt x="11746" y="0"/>
                    <a:pt x="26235" y="0"/>
                  </a:cubicBezTo>
                  <a:close/>
                </a:path>
              </a:pathLst>
            </a:custGeom>
            <a:solidFill>
              <a:srgbClr val="F9FAF4"/>
            </a:solidFill>
          </p:spPr>
        </p:sp>
        <p:sp>
          <p:nvSpPr>
            <p:cNvPr name="TextBox 22" id="22"/>
            <p:cNvSpPr txBox="true"/>
            <p:nvPr/>
          </p:nvSpPr>
          <p:spPr>
            <a:xfrm>
              <a:off x="0" y="-47625"/>
              <a:ext cx="3594473" cy="352656"/>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1028700" y="7746003"/>
            <a:ext cx="5329284" cy="1564935"/>
            <a:chOff x="0" y="0"/>
            <a:chExt cx="2376982" cy="697997"/>
          </a:xfrm>
        </p:grpSpPr>
        <p:sp>
          <p:nvSpPr>
            <p:cNvPr name="Freeform 24" id="24"/>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25" id="25"/>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26" id="26"/>
          <p:cNvGrpSpPr/>
          <p:nvPr/>
        </p:nvGrpSpPr>
        <p:grpSpPr>
          <a:xfrm rot="0">
            <a:off x="1028700" y="8343164"/>
            <a:ext cx="16230600" cy="1377349"/>
            <a:chOff x="0" y="0"/>
            <a:chExt cx="3594473" cy="305031"/>
          </a:xfrm>
        </p:grpSpPr>
        <p:sp>
          <p:nvSpPr>
            <p:cNvPr name="Freeform 27" id="27"/>
            <p:cNvSpPr/>
            <p:nvPr/>
          </p:nvSpPr>
          <p:spPr>
            <a:xfrm flipH="false" flipV="false" rot="0">
              <a:off x="0" y="0"/>
              <a:ext cx="3594473" cy="305031"/>
            </a:xfrm>
            <a:custGeom>
              <a:avLst/>
              <a:gdLst/>
              <a:ahLst/>
              <a:cxnLst/>
              <a:rect r="r" b="b" t="t" l="l"/>
              <a:pathLst>
                <a:path h="305031" w="3594473">
                  <a:moveTo>
                    <a:pt x="26235" y="0"/>
                  </a:moveTo>
                  <a:lnTo>
                    <a:pt x="3568238" y="0"/>
                  </a:lnTo>
                  <a:cubicBezTo>
                    <a:pt x="3582727" y="0"/>
                    <a:pt x="3594473" y="11746"/>
                    <a:pt x="3594473" y="26235"/>
                  </a:cubicBezTo>
                  <a:lnTo>
                    <a:pt x="3594473" y="278797"/>
                  </a:lnTo>
                  <a:cubicBezTo>
                    <a:pt x="3594473" y="293286"/>
                    <a:pt x="3582727" y="305031"/>
                    <a:pt x="3568238" y="305031"/>
                  </a:cubicBezTo>
                  <a:lnTo>
                    <a:pt x="26235" y="305031"/>
                  </a:lnTo>
                  <a:cubicBezTo>
                    <a:pt x="19277" y="305031"/>
                    <a:pt x="12604" y="302267"/>
                    <a:pt x="7684" y="297347"/>
                  </a:cubicBezTo>
                  <a:cubicBezTo>
                    <a:pt x="2764" y="292427"/>
                    <a:pt x="0" y="285755"/>
                    <a:pt x="0" y="278797"/>
                  </a:cubicBezTo>
                  <a:lnTo>
                    <a:pt x="0" y="26235"/>
                  </a:lnTo>
                  <a:cubicBezTo>
                    <a:pt x="0" y="11746"/>
                    <a:pt x="11746" y="0"/>
                    <a:pt x="26235" y="0"/>
                  </a:cubicBezTo>
                  <a:close/>
                </a:path>
              </a:pathLst>
            </a:custGeom>
            <a:solidFill>
              <a:srgbClr val="F9FAF4"/>
            </a:solidFill>
          </p:spPr>
        </p:sp>
        <p:sp>
          <p:nvSpPr>
            <p:cNvPr name="TextBox 28" id="28"/>
            <p:cNvSpPr txBox="true"/>
            <p:nvPr/>
          </p:nvSpPr>
          <p:spPr>
            <a:xfrm>
              <a:off x="0" y="-47625"/>
              <a:ext cx="3594473" cy="352656"/>
            </a:xfrm>
            <a:prstGeom prst="rect">
              <a:avLst/>
            </a:prstGeom>
          </p:spPr>
          <p:txBody>
            <a:bodyPr anchor="ctr" rtlCol="false" tIns="50800" lIns="50800" bIns="50800" rIns="50800"/>
            <a:lstStyle/>
            <a:p>
              <a:pPr algn="ctr">
                <a:lnSpc>
                  <a:spcPts val="2800"/>
                </a:lnSpc>
              </a:pPr>
            </a:p>
          </p:txBody>
        </p:sp>
      </p:grpSp>
      <p:sp>
        <p:nvSpPr>
          <p:cNvPr name="Freeform 29" id="29"/>
          <p:cNvSpPr/>
          <p:nvPr/>
        </p:nvSpPr>
        <p:spPr>
          <a:xfrm flipH="false" flipV="false" rot="0">
            <a:off x="14245928" y="932774"/>
            <a:ext cx="3402165" cy="3402165"/>
          </a:xfrm>
          <a:custGeom>
            <a:avLst/>
            <a:gdLst/>
            <a:ahLst/>
            <a:cxnLst/>
            <a:rect r="r" b="b" t="t" l="l"/>
            <a:pathLst>
              <a:path h="3402165" w="3402165">
                <a:moveTo>
                  <a:pt x="0" y="0"/>
                </a:moveTo>
                <a:lnTo>
                  <a:pt x="3402165" y="0"/>
                </a:lnTo>
                <a:lnTo>
                  <a:pt x="3402165" y="3402166"/>
                </a:lnTo>
                <a:lnTo>
                  <a:pt x="0" y="3402166"/>
                </a:lnTo>
                <a:lnTo>
                  <a:pt x="0" y="0"/>
                </a:lnTo>
                <a:close/>
              </a:path>
            </a:pathLst>
          </a:custGeom>
          <a:blipFill>
            <a:blip r:embed="rId2"/>
            <a:stretch>
              <a:fillRect l="0" t="0" r="0" b="0"/>
            </a:stretch>
          </a:blipFill>
        </p:spPr>
      </p:sp>
      <p:sp>
        <p:nvSpPr>
          <p:cNvPr name="TextBox 30" id="30"/>
          <p:cNvSpPr txBox="true"/>
          <p:nvPr/>
        </p:nvSpPr>
        <p:spPr>
          <a:xfrm rot="0">
            <a:off x="1393698" y="683588"/>
            <a:ext cx="1716719"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met . . . </a:t>
            </a:r>
          </a:p>
        </p:txBody>
      </p:sp>
      <p:sp>
        <p:nvSpPr>
          <p:cNvPr name="TextBox 31" id="31"/>
          <p:cNvSpPr txBox="true"/>
          <p:nvPr/>
        </p:nvSpPr>
        <p:spPr>
          <a:xfrm rot="0">
            <a:off x="1393698" y="1438938"/>
            <a:ext cx="11606753" cy="779145"/>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Steven who is transitioning into a lecturing position at a new university, all while coping with the recent loss of his mother and a big move across the country.</a:t>
            </a:r>
          </a:p>
        </p:txBody>
      </p:sp>
      <p:sp>
        <p:nvSpPr>
          <p:cNvPr name="TextBox 32" id="32"/>
          <p:cNvSpPr txBox="true"/>
          <p:nvPr/>
        </p:nvSpPr>
        <p:spPr>
          <a:xfrm rot="0">
            <a:off x="1393698" y="3697879"/>
            <a:ext cx="12373573" cy="1174096"/>
          </a:xfrm>
          <a:prstGeom prst="rect">
            <a:avLst/>
          </a:prstGeom>
        </p:spPr>
        <p:txBody>
          <a:bodyPr anchor="t" rtlCol="false" tIns="0" lIns="0" bIns="0" rIns="0">
            <a:spAutoFit/>
          </a:bodyPr>
          <a:lstStyle/>
          <a:p>
            <a:pPr>
              <a:lnSpc>
                <a:spcPts val="3158"/>
              </a:lnSpc>
            </a:pPr>
            <a:r>
              <a:rPr lang="en-US" sz="2429" spc="-72">
                <a:solidFill>
                  <a:srgbClr val="1C1C1D"/>
                </a:solidFill>
                <a:latin typeface="Be Vietnam"/>
              </a:rPr>
              <a:t>that Steven’s mother had diligently documented important family and personal information before her expected passing, leaving Steven concerned about the potential logistical challenges that could arise upon an unexpected passing of his father.</a:t>
            </a:r>
          </a:p>
        </p:txBody>
      </p:sp>
      <p:sp>
        <p:nvSpPr>
          <p:cNvPr name="TextBox 33" id="33"/>
          <p:cNvSpPr txBox="true"/>
          <p:nvPr/>
        </p:nvSpPr>
        <p:spPr>
          <a:xfrm rot="0">
            <a:off x="1393698" y="3008563"/>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were surprised to realize that . . .</a:t>
            </a:r>
          </a:p>
        </p:txBody>
      </p:sp>
      <p:sp>
        <p:nvSpPr>
          <p:cNvPr name="TextBox 34" id="34"/>
          <p:cNvSpPr txBox="true"/>
          <p:nvPr/>
        </p:nvSpPr>
        <p:spPr>
          <a:xfrm rot="0">
            <a:off x="1393698" y="5579345"/>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wonder if this means . . . </a:t>
            </a:r>
          </a:p>
        </p:txBody>
      </p:sp>
      <p:sp>
        <p:nvSpPr>
          <p:cNvPr name="TextBox 35" id="35"/>
          <p:cNvSpPr txBox="true"/>
          <p:nvPr/>
        </p:nvSpPr>
        <p:spPr>
          <a:xfrm rot="0">
            <a:off x="1393698" y="8627979"/>
            <a:ext cx="15402950" cy="779145"/>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simplify the storage and sharing of important family or personal information so that families always have it on hand.</a:t>
            </a:r>
          </a:p>
        </p:txBody>
      </p:sp>
      <p:sp>
        <p:nvSpPr>
          <p:cNvPr name="TextBox 36" id="36"/>
          <p:cNvSpPr txBox="true"/>
          <p:nvPr/>
        </p:nvSpPr>
        <p:spPr>
          <a:xfrm rot="0">
            <a:off x="1393698" y="7863104"/>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It would be game changing to . . .</a:t>
            </a:r>
          </a:p>
        </p:txBody>
      </p:sp>
      <p:sp>
        <p:nvSpPr>
          <p:cNvPr name="TextBox 37" id="37"/>
          <p:cNvSpPr txBox="true"/>
          <p:nvPr/>
        </p:nvSpPr>
        <p:spPr>
          <a:xfrm rot="0">
            <a:off x="1393698" y="6344220"/>
            <a:ext cx="15402950" cy="779145"/>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many families struggle to proactively plan for death, leading to the loss of important family knowledge regarding health, financial, and daily life.</a:t>
            </a:r>
          </a:p>
        </p:txBody>
      </p:sp>
      <p:sp>
        <p:nvSpPr>
          <p:cNvPr name="TextBox 38" id="38"/>
          <p:cNvSpPr txBox="true"/>
          <p:nvPr/>
        </p:nvSpPr>
        <p:spPr>
          <a:xfrm rot="0">
            <a:off x="15079929" y="3797094"/>
            <a:ext cx="1716719" cy="537846"/>
          </a:xfrm>
          <a:prstGeom prst="rect">
            <a:avLst/>
          </a:prstGeom>
        </p:spPr>
        <p:txBody>
          <a:bodyPr anchor="t" rtlCol="false" tIns="0" lIns="0" bIns="0" rIns="0">
            <a:spAutoFit/>
          </a:bodyPr>
          <a:lstStyle/>
          <a:p>
            <a:pPr algn="ctr">
              <a:lnSpc>
                <a:spcPts val="4479"/>
              </a:lnSpc>
            </a:pPr>
            <a:r>
              <a:rPr lang="en-US" sz="3199" spc="-31">
                <a:solidFill>
                  <a:srgbClr val="000000"/>
                </a:solidFill>
                <a:latin typeface="Be Vietnam Bold"/>
              </a:rPr>
              <a:t>Steven</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727478" y="2864727"/>
            <a:ext cx="4871101" cy="2183478"/>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87415" y="0"/>
                  </a:moveTo>
                  <a:lnTo>
                    <a:pt x="1469740" y="0"/>
                  </a:lnTo>
                  <a:cubicBezTo>
                    <a:pt x="1518018" y="0"/>
                    <a:pt x="1557155" y="39137"/>
                    <a:pt x="1557155" y="87415"/>
                  </a:cubicBezTo>
                  <a:lnTo>
                    <a:pt x="1557155" y="610582"/>
                  </a:lnTo>
                  <a:cubicBezTo>
                    <a:pt x="1557155" y="633766"/>
                    <a:pt x="1547945" y="656000"/>
                    <a:pt x="1531552" y="672394"/>
                  </a:cubicBezTo>
                  <a:cubicBezTo>
                    <a:pt x="1515158" y="688787"/>
                    <a:pt x="1492924" y="697997"/>
                    <a:pt x="1469740" y="697997"/>
                  </a:cubicBezTo>
                  <a:lnTo>
                    <a:pt x="87415" y="697997"/>
                  </a:lnTo>
                  <a:cubicBezTo>
                    <a:pt x="39137" y="697997"/>
                    <a:pt x="0" y="658860"/>
                    <a:pt x="0" y="610582"/>
                  </a:cubicBezTo>
                  <a:lnTo>
                    <a:pt x="0" y="87415"/>
                  </a:lnTo>
                  <a:cubicBezTo>
                    <a:pt x="0" y="64231"/>
                    <a:pt x="9210" y="41997"/>
                    <a:pt x="25603" y="25603"/>
                  </a:cubicBezTo>
                  <a:cubicBezTo>
                    <a:pt x="41997" y="9210"/>
                    <a:pt x="64231" y="0"/>
                    <a:pt x="87415"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727478" y="3790946"/>
            <a:ext cx="14833044" cy="2480884"/>
            <a:chOff x="0" y="0"/>
            <a:chExt cx="2354390" cy="393781"/>
          </a:xfrm>
        </p:grpSpPr>
        <p:sp>
          <p:nvSpPr>
            <p:cNvPr name="Freeform 6" id="6"/>
            <p:cNvSpPr/>
            <p:nvPr/>
          </p:nvSpPr>
          <p:spPr>
            <a:xfrm flipH="false" flipV="false" rot="0">
              <a:off x="0" y="0"/>
              <a:ext cx="2354390" cy="393781"/>
            </a:xfrm>
            <a:custGeom>
              <a:avLst/>
              <a:gdLst/>
              <a:ahLst/>
              <a:cxnLst/>
              <a:rect r="r" b="b" t="t" l="l"/>
              <a:pathLst>
                <a:path h="393781" w="2354390">
                  <a:moveTo>
                    <a:pt x="28707" y="0"/>
                  </a:moveTo>
                  <a:lnTo>
                    <a:pt x="2325684" y="0"/>
                  </a:lnTo>
                  <a:cubicBezTo>
                    <a:pt x="2333297" y="0"/>
                    <a:pt x="2340599" y="3024"/>
                    <a:pt x="2345982" y="8408"/>
                  </a:cubicBezTo>
                  <a:cubicBezTo>
                    <a:pt x="2351366" y="13791"/>
                    <a:pt x="2354390" y="21093"/>
                    <a:pt x="2354390" y="28707"/>
                  </a:cubicBezTo>
                  <a:lnTo>
                    <a:pt x="2354390" y="365074"/>
                  </a:lnTo>
                  <a:cubicBezTo>
                    <a:pt x="2354390" y="372688"/>
                    <a:pt x="2351366" y="379989"/>
                    <a:pt x="2345982" y="385373"/>
                  </a:cubicBezTo>
                  <a:cubicBezTo>
                    <a:pt x="2340599" y="390756"/>
                    <a:pt x="2333297" y="393781"/>
                    <a:pt x="2325684" y="393781"/>
                  </a:cubicBezTo>
                  <a:lnTo>
                    <a:pt x="28707" y="393781"/>
                  </a:lnTo>
                  <a:cubicBezTo>
                    <a:pt x="21093" y="393781"/>
                    <a:pt x="13791" y="390756"/>
                    <a:pt x="8408" y="385373"/>
                  </a:cubicBezTo>
                  <a:cubicBezTo>
                    <a:pt x="3024" y="379989"/>
                    <a:pt x="0" y="372688"/>
                    <a:pt x="0" y="365074"/>
                  </a:cubicBezTo>
                  <a:lnTo>
                    <a:pt x="0" y="28707"/>
                  </a:lnTo>
                  <a:cubicBezTo>
                    <a:pt x="0" y="21093"/>
                    <a:pt x="3024" y="13791"/>
                    <a:pt x="8408" y="8408"/>
                  </a:cubicBezTo>
                  <a:cubicBezTo>
                    <a:pt x="13791" y="3024"/>
                    <a:pt x="21093" y="0"/>
                    <a:pt x="28707" y="0"/>
                  </a:cubicBezTo>
                  <a:close/>
                </a:path>
              </a:pathLst>
            </a:custGeom>
            <a:solidFill>
              <a:srgbClr val="F9FAF4"/>
            </a:solidFill>
          </p:spPr>
        </p:sp>
        <p:sp>
          <p:nvSpPr>
            <p:cNvPr name="TextBox 7" id="7"/>
            <p:cNvSpPr txBox="true"/>
            <p:nvPr/>
          </p:nvSpPr>
          <p:spPr>
            <a:xfrm>
              <a:off x="0" y="-47625"/>
              <a:ext cx="2354390" cy="441406"/>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2236742" y="4330333"/>
            <a:ext cx="13678264" cy="1357552"/>
          </a:xfrm>
          <a:prstGeom prst="rect">
            <a:avLst/>
          </a:prstGeom>
        </p:spPr>
        <p:txBody>
          <a:bodyPr anchor="t" rtlCol="false" tIns="0" lIns="0" bIns="0" rIns="0">
            <a:spAutoFit/>
          </a:bodyPr>
          <a:lstStyle/>
          <a:p>
            <a:pPr>
              <a:lnSpc>
                <a:spcPts val="5441"/>
              </a:lnSpc>
            </a:pPr>
            <a:r>
              <a:rPr lang="en-US" sz="4185" spc="-125">
                <a:solidFill>
                  <a:srgbClr val="1C1C1D"/>
                </a:solidFill>
                <a:latin typeface="Be Vietnam"/>
              </a:rPr>
              <a:t>ensure that household logistical information is passed down through life transitions?</a:t>
            </a:r>
          </a:p>
        </p:txBody>
      </p:sp>
      <p:sp>
        <p:nvSpPr>
          <p:cNvPr name="TextBox 9" id="9"/>
          <p:cNvSpPr txBox="true"/>
          <p:nvPr/>
        </p:nvSpPr>
        <p:spPr>
          <a:xfrm rot="0">
            <a:off x="2236742" y="3066406"/>
            <a:ext cx="4561851" cy="556844"/>
          </a:xfrm>
          <a:prstGeom prst="rect">
            <a:avLst/>
          </a:prstGeom>
        </p:spPr>
        <p:txBody>
          <a:bodyPr anchor="t" rtlCol="false" tIns="0" lIns="0" bIns="0" rIns="0">
            <a:spAutoFit/>
          </a:bodyPr>
          <a:lstStyle/>
          <a:p>
            <a:pPr>
              <a:lnSpc>
                <a:spcPts val="4688"/>
              </a:lnSpc>
            </a:pPr>
            <a:r>
              <a:rPr lang="en-US" sz="3348" spc="-33">
                <a:solidFill>
                  <a:srgbClr val="F9FAF4"/>
                </a:solidFill>
                <a:latin typeface="Be Vietnam Bold"/>
              </a:rPr>
              <a:t>HOW MIGHT WE</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8131279" cy="10287000"/>
            <a:chOff x="0" y="0"/>
            <a:chExt cx="1800775" cy="2278187"/>
          </a:xfrm>
        </p:grpSpPr>
        <p:sp>
          <p:nvSpPr>
            <p:cNvPr name="Freeform 3" id="3"/>
            <p:cNvSpPr/>
            <p:nvPr/>
          </p:nvSpPr>
          <p:spPr>
            <a:xfrm flipH="false" flipV="false" rot="0">
              <a:off x="0" y="0"/>
              <a:ext cx="1800775" cy="2278187"/>
            </a:xfrm>
            <a:custGeom>
              <a:avLst/>
              <a:gdLst/>
              <a:ahLst/>
              <a:cxnLst/>
              <a:rect r="r" b="b" t="t" l="l"/>
              <a:pathLst>
                <a:path h="2278187" w="1800775">
                  <a:moveTo>
                    <a:pt x="52366" y="0"/>
                  </a:moveTo>
                  <a:lnTo>
                    <a:pt x="1748409" y="0"/>
                  </a:lnTo>
                  <a:cubicBezTo>
                    <a:pt x="1777330" y="0"/>
                    <a:pt x="1800775" y="23445"/>
                    <a:pt x="1800775" y="52366"/>
                  </a:cubicBezTo>
                  <a:lnTo>
                    <a:pt x="1800775" y="2225821"/>
                  </a:lnTo>
                  <a:cubicBezTo>
                    <a:pt x="1800775" y="2254742"/>
                    <a:pt x="1777330" y="2278187"/>
                    <a:pt x="1748409" y="2278187"/>
                  </a:cubicBezTo>
                  <a:lnTo>
                    <a:pt x="52366" y="2278187"/>
                  </a:lnTo>
                  <a:cubicBezTo>
                    <a:pt x="23445" y="2278187"/>
                    <a:pt x="0" y="2254742"/>
                    <a:pt x="0" y="2225821"/>
                  </a:cubicBezTo>
                  <a:lnTo>
                    <a:pt x="0" y="52366"/>
                  </a:lnTo>
                  <a:cubicBezTo>
                    <a:pt x="0" y="23445"/>
                    <a:pt x="23445" y="0"/>
                    <a:pt x="52366" y="0"/>
                  </a:cubicBezTo>
                  <a:close/>
                </a:path>
              </a:pathLst>
            </a:custGeom>
            <a:solidFill>
              <a:srgbClr val="1C1C1D"/>
            </a:solidFill>
          </p:spPr>
        </p:sp>
        <p:sp>
          <p:nvSpPr>
            <p:cNvPr name="TextBox 4" id="4"/>
            <p:cNvSpPr txBox="true"/>
            <p:nvPr/>
          </p:nvSpPr>
          <p:spPr>
            <a:xfrm>
              <a:off x="0" y="-47625"/>
              <a:ext cx="1800775"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1162050"/>
            <a:ext cx="5477986"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Solution</a:t>
            </a:r>
          </a:p>
        </p:txBody>
      </p:sp>
      <p:sp>
        <p:nvSpPr>
          <p:cNvPr name="TextBox 6" id="6"/>
          <p:cNvSpPr txBox="true"/>
          <p:nvPr/>
        </p:nvSpPr>
        <p:spPr>
          <a:xfrm rot="0">
            <a:off x="8719802" y="4776812"/>
            <a:ext cx="8399769" cy="3350602"/>
          </a:xfrm>
          <a:prstGeom prst="rect">
            <a:avLst/>
          </a:prstGeom>
        </p:spPr>
        <p:txBody>
          <a:bodyPr anchor="t" rtlCol="false" tIns="0" lIns="0" bIns="0" rIns="0">
            <a:spAutoFit/>
          </a:bodyPr>
          <a:lstStyle/>
          <a:p>
            <a:pPr>
              <a:lnSpc>
                <a:spcPts val="5371"/>
              </a:lnSpc>
            </a:pPr>
            <a:r>
              <a:rPr lang="en-US" sz="3836">
                <a:solidFill>
                  <a:srgbClr val="000000"/>
                </a:solidFill>
                <a:latin typeface="Canva Sans"/>
              </a:rPr>
              <a:t>P</a:t>
            </a:r>
            <a:r>
              <a:rPr lang="en-US" sz="3836">
                <a:solidFill>
                  <a:srgbClr val="000000"/>
                </a:solidFill>
                <a:latin typeface="Canva Sans"/>
              </a:rPr>
              <a:t>eople’s </a:t>
            </a:r>
            <a:r>
              <a:rPr lang="en-US" sz="3836">
                <a:solidFill>
                  <a:srgbClr val="000000"/>
                </a:solidFill>
                <a:latin typeface="Canva Sans Bold"/>
              </a:rPr>
              <a:t>first instinct</a:t>
            </a:r>
            <a:r>
              <a:rPr lang="en-US" sz="3836">
                <a:solidFill>
                  <a:srgbClr val="000000"/>
                </a:solidFill>
                <a:latin typeface="Canva Sans"/>
              </a:rPr>
              <a:t> is to reach out to family members for answers to questions regarding health, financial, and daily life.</a:t>
            </a:r>
          </a:p>
          <a:p>
            <a:pPr>
              <a:lnSpc>
                <a:spcPts val="5371"/>
              </a:lnSpc>
            </a:pPr>
          </a:p>
        </p:txBody>
      </p:sp>
      <p:sp>
        <p:nvSpPr>
          <p:cNvPr name="TextBox 7" id="7"/>
          <p:cNvSpPr txBox="true"/>
          <p:nvPr/>
        </p:nvSpPr>
        <p:spPr>
          <a:xfrm rot="0">
            <a:off x="8719802" y="1162050"/>
            <a:ext cx="10689838" cy="2730492"/>
          </a:xfrm>
          <a:prstGeom prst="rect">
            <a:avLst/>
          </a:prstGeom>
        </p:spPr>
        <p:txBody>
          <a:bodyPr anchor="t" rtlCol="false" tIns="0" lIns="0" bIns="0" rIns="0">
            <a:spAutoFit/>
          </a:bodyPr>
          <a:lstStyle/>
          <a:p>
            <a:pPr>
              <a:lnSpc>
                <a:spcPts val="10599"/>
              </a:lnSpc>
            </a:pPr>
            <a:r>
              <a:rPr lang="en-US" sz="9999" spc="-299">
                <a:solidFill>
                  <a:srgbClr val="000000"/>
                </a:solidFill>
                <a:latin typeface="Be Vietnam"/>
              </a:rPr>
              <a:t>Cr</a:t>
            </a:r>
            <a:r>
              <a:rPr lang="en-US" sz="9999" spc="-299">
                <a:solidFill>
                  <a:srgbClr val="000000"/>
                </a:solidFill>
                <a:latin typeface="Be Vietnam"/>
              </a:rPr>
              <a:t>itical Assumption</a:t>
            </a:r>
            <a:r>
              <a:rPr lang="en-US" sz="9999" spc="-299">
                <a:solidFill>
                  <a:srgbClr val="F9FAF4"/>
                </a:solidFill>
                <a:latin typeface="Be Vietnam"/>
              </a:rPr>
              <a:t>itical</a:t>
            </a:r>
          </a:p>
        </p:txBody>
      </p:sp>
      <p:sp>
        <p:nvSpPr>
          <p:cNvPr name="TextBox 8" id="8"/>
          <p:cNvSpPr txBox="true"/>
          <p:nvPr/>
        </p:nvSpPr>
        <p:spPr>
          <a:xfrm rot="0">
            <a:off x="1028700" y="3081811"/>
            <a:ext cx="6032997" cy="5380990"/>
          </a:xfrm>
          <a:prstGeom prst="rect">
            <a:avLst/>
          </a:prstGeom>
        </p:spPr>
        <p:txBody>
          <a:bodyPr anchor="t" rtlCol="false" tIns="0" lIns="0" bIns="0" rIns="0">
            <a:spAutoFit/>
          </a:bodyPr>
          <a:lstStyle/>
          <a:p>
            <a:pPr>
              <a:lnSpc>
                <a:spcPts val="4759"/>
              </a:lnSpc>
            </a:pPr>
            <a:r>
              <a:rPr lang="en-US" sz="3399">
                <a:solidFill>
                  <a:srgbClr val="F9FAF4"/>
                </a:solidFill>
                <a:latin typeface="Canva Sans"/>
              </a:rPr>
              <a:t> An app that allows family members to </a:t>
            </a:r>
            <a:r>
              <a:rPr lang="en-US" sz="3399">
                <a:solidFill>
                  <a:srgbClr val="907CE1"/>
                </a:solidFill>
                <a:latin typeface="Canva Sans Bold"/>
              </a:rPr>
              <a:t>document both quotidian and important information via photo or video</a:t>
            </a:r>
            <a:r>
              <a:rPr lang="en-US" sz="3399">
                <a:solidFill>
                  <a:srgbClr val="F9FAF4"/>
                </a:solidFill>
                <a:latin typeface="Canva Sans Bold"/>
              </a:rPr>
              <a:t>.</a:t>
            </a:r>
            <a:r>
              <a:rPr lang="en-US" sz="3399">
                <a:solidFill>
                  <a:srgbClr val="F9FAF4"/>
                </a:solidFill>
                <a:latin typeface="Canva Sans"/>
              </a:rPr>
              <a:t> The app will then label the media as some relevant process, and other family members can easily query the app for answers.</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9486099" y="7600912"/>
            <a:ext cx="7773201" cy="1657388"/>
            <a:chOff x="0" y="0"/>
            <a:chExt cx="11523314" cy="2456980"/>
          </a:xfrm>
        </p:grpSpPr>
        <p:sp>
          <p:nvSpPr>
            <p:cNvPr name="Freeform 6" id="6"/>
            <p:cNvSpPr/>
            <p:nvPr/>
          </p:nvSpPr>
          <p:spPr>
            <a:xfrm flipH="false" flipV="false" rot="0">
              <a:off x="0" y="0"/>
              <a:ext cx="11523314" cy="2456980"/>
            </a:xfrm>
            <a:custGeom>
              <a:avLst/>
              <a:gdLst/>
              <a:ahLst/>
              <a:cxnLst/>
              <a:rect r="r" b="b" t="t" l="l"/>
              <a:pathLst>
                <a:path h="2456980" w="11523314">
                  <a:moveTo>
                    <a:pt x="29879" y="0"/>
                  </a:moveTo>
                  <a:lnTo>
                    <a:pt x="11493434" y="0"/>
                  </a:lnTo>
                  <a:cubicBezTo>
                    <a:pt x="11501359" y="0"/>
                    <a:pt x="11508959" y="3148"/>
                    <a:pt x="11514562" y="8751"/>
                  </a:cubicBezTo>
                  <a:cubicBezTo>
                    <a:pt x="11520166" y="14355"/>
                    <a:pt x="11523314" y="21955"/>
                    <a:pt x="11523314" y="29879"/>
                  </a:cubicBezTo>
                  <a:lnTo>
                    <a:pt x="11523314" y="2427101"/>
                  </a:lnTo>
                  <a:cubicBezTo>
                    <a:pt x="11523314" y="2435025"/>
                    <a:pt x="11520166" y="2442625"/>
                    <a:pt x="11514562" y="2448229"/>
                  </a:cubicBezTo>
                  <a:cubicBezTo>
                    <a:pt x="11508959" y="2453832"/>
                    <a:pt x="11501359" y="2456980"/>
                    <a:pt x="11493434" y="2456980"/>
                  </a:cubicBezTo>
                  <a:lnTo>
                    <a:pt x="29879" y="2456980"/>
                  </a:lnTo>
                  <a:cubicBezTo>
                    <a:pt x="21955" y="2456980"/>
                    <a:pt x="14355" y="2453832"/>
                    <a:pt x="8751" y="2448229"/>
                  </a:cubicBezTo>
                  <a:cubicBezTo>
                    <a:pt x="3148" y="2442625"/>
                    <a:pt x="0" y="2435025"/>
                    <a:pt x="0" y="2427101"/>
                  </a:cubicBezTo>
                  <a:lnTo>
                    <a:pt x="0" y="29879"/>
                  </a:lnTo>
                  <a:cubicBezTo>
                    <a:pt x="0" y="21955"/>
                    <a:pt x="3148" y="14355"/>
                    <a:pt x="8751" y="8751"/>
                  </a:cubicBezTo>
                  <a:cubicBezTo>
                    <a:pt x="14355" y="3148"/>
                    <a:pt x="21955" y="0"/>
                    <a:pt x="29879" y="0"/>
                  </a:cubicBezTo>
                  <a:close/>
                </a:path>
              </a:pathLst>
            </a:custGeom>
            <a:solidFill>
              <a:srgbClr val="DBDBDB"/>
            </a:solidFill>
            <a:ln cap="rnd">
              <a:noFill/>
              <a:prstDash val="sysDot"/>
              <a:round/>
            </a:ln>
          </p:spPr>
        </p:sp>
        <p:sp>
          <p:nvSpPr>
            <p:cNvPr name="TextBox 7" id="7"/>
            <p:cNvSpPr txBox="true"/>
            <p:nvPr/>
          </p:nvSpPr>
          <p:spPr>
            <a:xfrm>
              <a:off x="0" y="-38100"/>
              <a:ext cx="11523314" cy="2495080"/>
            </a:xfrm>
            <a:prstGeom prst="rect">
              <a:avLst/>
            </a:prstGeom>
          </p:spPr>
          <p:txBody>
            <a:bodyPr anchor="ctr" rtlCol="false" tIns="254000" lIns="254000" bIns="254000" rIns="254000"/>
            <a:lstStyle/>
            <a:p>
              <a:pPr>
                <a:lnSpc>
                  <a:spcPts val="3219"/>
                </a:lnSpc>
              </a:pPr>
              <a:r>
                <a:rPr lang="en-US" sz="2299">
                  <a:solidFill>
                    <a:srgbClr val="000000"/>
                  </a:solidFill>
                  <a:latin typeface="Be Vietnam"/>
                </a:rPr>
                <a:t>Critical Assumption: People’s first instinct is to reach out to family members for answers to questions regarding health, financial, and daily life,</a:t>
              </a:r>
            </a:p>
          </p:txBody>
        </p:sp>
      </p:grpSp>
      <p:grpSp>
        <p:nvGrpSpPr>
          <p:cNvPr name="Group 8" id="8"/>
          <p:cNvGrpSpPr/>
          <p:nvPr/>
        </p:nvGrpSpPr>
        <p:grpSpPr>
          <a:xfrm rot="0">
            <a:off x="1028700" y="6677681"/>
            <a:ext cx="7596422" cy="1374336"/>
            <a:chOff x="0" y="0"/>
            <a:chExt cx="3580058" cy="647700"/>
          </a:xfrm>
        </p:grpSpPr>
        <p:sp>
          <p:nvSpPr>
            <p:cNvPr name="Freeform 9" id="9"/>
            <p:cNvSpPr/>
            <p:nvPr/>
          </p:nvSpPr>
          <p:spPr>
            <a:xfrm flipH="false" flipV="false" rot="0">
              <a:off x="0" y="0"/>
              <a:ext cx="3580070" cy="647700"/>
            </a:xfrm>
            <a:custGeom>
              <a:avLst/>
              <a:gdLst/>
              <a:ahLst/>
              <a:cxnLst/>
              <a:rect r="r" b="b" t="t" l="l"/>
              <a:pathLst>
                <a:path h="647700" w="3580070">
                  <a:moveTo>
                    <a:pt x="3250487" y="0"/>
                  </a:moveTo>
                  <a:lnTo>
                    <a:pt x="282407" y="0"/>
                  </a:lnTo>
                  <a:cubicBezTo>
                    <a:pt x="126426" y="0"/>
                    <a:pt x="0" y="123512"/>
                    <a:pt x="0" y="241300"/>
                  </a:cubicBezTo>
                  <a:cubicBezTo>
                    <a:pt x="0" y="322669"/>
                    <a:pt x="66279" y="417810"/>
                    <a:pt x="162037" y="461951"/>
                  </a:cubicBezTo>
                  <a:lnTo>
                    <a:pt x="162037" y="647700"/>
                  </a:lnTo>
                  <a:lnTo>
                    <a:pt x="353844" y="488232"/>
                  </a:lnTo>
                  <a:lnTo>
                    <a:pt x="3250487" y="488232"/>
                  </a:lnTo>
                  <a:cubicBezTo>
                    <a:pt x="3453621" y="488232"/>
                    <a:pt x="3580058" y="364720"/>
                    <a:pt x="3580058" y="241300"/>
                  </a:cubicBezTo>
                  <a:cubicBezTo>
                    <a:pt x="3580070" y="123512"/>
                    <a:pt x="3453621" y="0"/>
                    <a:pt x="3250487" y="0"/>
                  </a:cubicBezTo>
                  <a:close/>
                </a:path>
              </a:pathLst>
            </a:custGeom>
            <a:solidFill>
              <a:srgbClr val="907CE1"/>
            </a:solidFill>
          </p:spPr>
        </p:sp>
        <p:sp>
          <p:nvSpPr>
            <p:cNvPr name="TextBox 10" id="10"/>
            <p:cNvSpPr txBox="true"/>
            <p:nvPr/>
          </p:nvSpPr>
          <p:spPr>
            <a:xfrm>
              <a:off x="0" y="-9525"/>
              <a:ext cx="3580058" cy="466725"/>
            </a:xfrm>
            <a:prstGeom prst="rect">
              <a:avLst/>
            </a:prstGeom>
          </p:spPr>
          <p:txBody>
            <a:bodyPr anchor="ctr" rtlCol="false" tIns="50800" lIns="50800" bIns="50800" rIns="50800"/>
            <a:lstStyle/>
            <a:p>
              <a:pPr algn="ctr">
                <a:lnSpc>
                  <a:spcPts val="3779"/>
                </a:lnSpc>
              </a:pPr>
              <a:r>
                <a:rPr lang="en-US" sz="2700" spc="-27">
                  <a:solidFill>
                    <a:srgbClr val="F9FAF4"/>
                  </a:solidFill>
                  <a:latin typeface="Be Vietnam"/>
                </a:rPr>
                <a:t>What tires does your car use?</a:t>
              </a:r>
            </a:p>
          </p:txBody>
        </p:sp>
      </p:grpSp>
      <p:grpSp>
        <p:nvGrpSpPr>
          <p:cNvPr name="Group 11" id="11"/>
          <p:cNvGrpSpPr/>
          <p:nvPr/>
        </p:nvGrpSpPr>
        <p:grpSpPr>
          <a:xfrm rot="0">
            <a:off x="1028700" y="5171309"/>
            <a:ext cx="7596422" cy="1374336"/>
            <a:chOff x="0" y="0"/>
            <a:chExt cx="3580058" cy="647700"/>
          </a:xfrm>
        </p:grpSpPr>
        <p:sp>
          <p:nvSpPr>
            <p:cNvPr name="Freeform 12" id="12"/>
            <p:cNvSpPr/>
            <p:nvPr/>
          </p:nvSpPr>
          <p:spPr>
            <a:xfrm flipH="false" flipV="false" rot="0">
              <a:off x="0" y="0"/>
              <a:ext cx="3580070" cy="647700"/>
            </a:xfrm>
            <a:custGeom>
              <a:avLst/>
              <a:gdLst/>
              <a:ahLst/>
              <a:cxnLst/>
              <a:rect r="r" b="b" t="t" l="l"/>
              <a:pathLst>
                <a:path h="647700" w="3580070">
                  <a:moveTo>
                    <a:pt x="3250487" y="0"/>
                  </a:moveTo>
                  <a:lnTo>
                    <a:pt x="282407" y="0"/>
                  </a:lnTo>
                  <a:cubicBezTo>
                    <a:pt x="126426" y="0"/>
                    <a:pt x="0" y="123512"/>
                    <a:pt x="0" y="241300"/>
                  </a:cubicBezTo>
                  <a:cubicBezTo>
                    <a:pt x="0" y="322669"/>
                    <a:pt x="66279" y="417810"/>
                    <a:pt x="162037" y="461951"/>
                  </a:cubicBezTo>
                  <a:lnTo>
                    <a:pt x="162037" y="647700"/>
                  </a:lnTo>
                  <a:lnTo>
                    <a:pt x="353844" y="488232"/>
                  </a:lnTo>
                  <a:lnTo>
                    <a:pt x="3250487" y="488232"/>
                  </a:lnTo>
                  <a:cubicBezTo>
                    <a:pt x="3453621" y="488232"/>
                    <a:pt x="3580058" y="364720"/>
                    <a:pt x="3580058" y="241300"/>
                  </a:cubicBezTo>
                  <a:cubicBezTo>
                    <a:pt x="3580070" y="123512"/>
                    <a:pt x="3453621" y="0"/>
                    <a:pt x="3250487" y="0"/>
                  </a:cubicBezTo>
                  <a:close/>
                </a:path>
              </a:pathLst>
            </a:custGeom>
            <a:solidFill>
              <a:srgbClr val="907CE1"/>
            </a:solidFill>
          </p:spPr>
        </p:sp>
        <p:sp>
          <p:nvSpPr>
            <p:cNvPr name="TextBox 13" id="13"/>
            <p:cNvSpPr txBox="true"/>
            <p:nvPr/>
          </p:nvSpPr>
          <p:spPr>
            <a:xfrm>
              <a:off x="0" y="-9525"/>
              <a:ext cx="3580058" cy="466725"/>
            </a:xfrm>
            <a:prstGeom prst="rect">
              <a:avLst/>
            </a:prstGeom>
          </p:spPr>
          <p:txBody>
            <a:bodyPr anchor="ctr" rtlCol="false" tIns="50800" lIns="50800" bIns="50800" rIns="50800"/>
            <a:lstStyle/>
            <a:p>
              <a:pPr algn="ctr">
                <a:lnSpc>
                  <a:spcPts val="3779"/>
                </a:lnSpc>
              </a:pPr>
              <a:r>
                <a:rPr lang="en-US" sz="2700" spc="-27">
                  <a:solidFill>
                    <a:srgbClr val="F9FAF4"/>
                  </a:solidFill>
                  <a:latin typeface="Be Vietnam"/>
                </a:rPr>
                <a:t>How do you take care of a wool sweater?</a:t>
              </a:r>
            </a:p>
          </p:txBody>
        </p:sp>
      </p:grpSp>
      <p:sp>
        <p:nvSpPr>
          <p:cNvPr name="TextBox 14" id="14"/>
          <p:cNvSpPr txBox="true"/>
          <p:nvPr/>
        </p:nvSpPr>
        <p:spPr>
          <a:xfrm rot="0">
            <a:off x="1028700" y="776427"/>
            <a:ext cx="6806437"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The Prototype</a:t>
            </a:r>
          </a:p>
        </p:txBody>
      </p:sp>
      <p:sp>
        <p:nvSpPr>
          <p:cNvPr name="TextBox 15" id="15"/>
          <p:cNvSpPr txBox="true"/>
          <p:nvPr/>
        </p:nvSpPr>
        <p:spPr>
          <a:xfrm rot="0">
            <a:off x="9683595" y="3559486"/>
            <a:ext cx="7575705" cy="358076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We asked users a series of questions, and asked them to tell us how they would go about answering them: “ask my mom,” “google search,” “ask a friend,” “call my provider,” etc.</a:t>
            </a:r>
          </a:p>
        </p:txBody>
      </p:sp>
      <p:grpSp>
        <p:nvGrpSpPr>
          <p:cNvPr name="Group 16" id="16"/>
          <p:cNvGrpSpPr/>
          <p:nvPr/>
        </p:nvGrpSpPr>
        <p:grpSpPr>
          <a:xfrm rot="0">
            <a:off x="1028700" y="8184052"/>
            <a:ext cx="7596422" cy="1407405"/>
            <a:chOff x="0" y="0"/>
            <a:chExt cx="3580058" cy="663285"/>
          </a:xfrm>
        </p:grpSpPr>
        <p:sp>
          <p:nvSpPr>
            <p:cNvPr name="Freeform 17" id="17"/>
            <p:cNvSpPr/>
            <p:nvPr/>
          </p:nvSpPr>
          <p:spPr>
            <a:xfrm flipH="false" flipV="false" rot="0">
              <a:off x="0" y="0"/>
              <a:ext cx="3580070" cy="663285"/>
            </a:xfrm>
            <a:custGeom>
              <a:avLst/>
              <a:gdLst/>
              <a:ahLst/>
              <a:cxnLst/>
              <a:rect r="r" b="b" t="t" l="l"/>
              <a:pathLst>
                <a:path h="663285" w="3580070">
                  <a:moveTo>
                    <a:pt x="3250487" y="0"/>
                  </a:moveTo>
                  <a:lnTo>
                    <a:pt x="282407" y="0"/>
                  </a:lnTo>
                  <a:cubicBezTo>
                    <a:pt x="126426" y="0"/>
                    <a:pt x="0" y="123512"/>
                    <a:pt x="0" y="249785"/>
                  </a:cubicBezTo>
                  <a:cubicBezTo>
                    <a:pt x="0" y="338254"/>
                    <a:pt x="66279" y="433394"/>
                    <a:pt x="162037" y="477536"/>
                  </a:cubicBezTo>
                  <a:lnTo>
                    <a:pt x="162037" y="663285"/>
                  </a:lnTo>
                  <a:lnTo>
                    <a:pt x="353844" y="503817"/>
                  </a:lnTo>
                  <a:lnTo>
                    <a:pt x="3250487" y="503817"/>
                  </a:lnTo>
                  <a:cubicBezTo>
                    <a:pt x="3453621" y="503817"/>
                    <a:pt x="3580058" y="380305"/>
                    <a:pt x="3580058" y="249782"/>
                  </a:cubicBezTo>
                  <a:cubicBezTo>
                    <a:pt x="3580070" y="123512"/>
                    <a:pt x="3453621" y="0"/>
                    <a:pt x="3250487" y="0"/>
                  </a:cubicBezTo>
                  <a:close/>
                </a:path>
              </a:pathLst>
            </a:custGeom>
            <a:solidFill>
              <a:srgbClr val="907CE1"/>
            </a:solidFill>
          </p:spPr>
        </p:sp>
        <p:sp>
          <p:nvSpPr>
            <p:cNvPr name="TextBox 18" id="18"/>
            <p:cNvSpPr txBox="true"/>
            <p:nvPr/>
          </p:nvSpPr>
          <p:spPr>
            <a:xfrm>
              <a:off x="0" y="-9525"/>
              <a:ext cx="3580058" cy="482310"/>
            </a:xfrm>
            <a:prstGeom prst="rect">
              <a:avLst/>
            </a:prstGeom>
          </p:spPr>
          <p:txBody>
            <a:bodyPr anchor="ctr" rtlCol="false" tIns="50800" lIns="50800" bIns="50800" rIns="50800"/>
            <a:lstStyle/>
            <a:p>
              <a:pPr algn="ctr">
                <a:lnSpc>
                  <a:spcPts val="3779"/>
                </a:lnSpc>
              </a:pPr>
              <a:r>
                <a:rPr lang="en-US" sz="2700" spc="-27">
                  <a:solidFill>
                    <a:srgbClr val="F9FAF4"/>
                  </a:solidFill>
                  <a:latin typeface="Be Vietnam"/>
                </a:rPr>
                <a:t>What does your health insurance cover?</a:t>
              </a:r>
            </a:p>
          </p:txBody>
        </p:sp>
      </p:grpSp>
      <p:grpSp>
        <p:nvGrpSpPr>
          <p:cNvPr name="Group 19" id="19"/>
          <p:cNvGrpSpPr/>
          <p:nvPr/>
        </p:nvGrpSpPr>
        <p:grpSpPr>
          <a:xfrm rot="0">
            <a:off x="1028700" y="3626161"/>
            <a:ext cx="7596422" cy="1412347"/>
            <a:chOff x="0" y="0"/>
            <a:chExt cx="3580058" cy="665614"/>
          </a:xfrm>
        </p:grpSpPr>
        <p:sp>
          <p:nvSpPr>
            <p:cNvPr name="Freeform 20" id="20"/>
            <p:cNvSpPr/>
            <p:nvPr/>
          </p:nvSpPr>
          <p:spPr>
            <a:xfrm flipH="false" flipV="false" rot="0">
              <a:off x="0" y="0"/>
              <a:ext cx="3580070" cy="665614"/>
            </a:xfrm>
            <a:custGeom>
              <a:avLst/>
              <a:gdLst/>
              <a:ahLst/>
              <a:cxnLst/>
              <a:rect r="r" b="b" t="t" l="l"/>
              <a:pathLst>
                <a:path h="665614" w="3580070">
                  <a:moveTo>
                    <a:pt x="3250487" y="0"/>
                  </a:moveTo>
                  <a:lnTo>
                    <a:pt x="282407" y="0"/>
                  </a:lnTo>
                  <a:cubicBezTo>
                    <a:pt x="126426" y="0"/>
                    <a:pt x="0" y="123512"/>
                    <a:pt x="0" y="251053"/>
                  </a:cubicBezTo>
                  <a:cubicBezTo>
                    <a:pt x="0" y="340583"/>
                    <a:pt x="66279" y="435724"/>
                    <a:pt x="162037" y="479865"/>
                  </a:cubicBezTo>
                  <a:lnTo>
                    <a:pt x="162037" y="665614"/>
                  </a:lnTo>
                  <a:lnTo>
                    <a:pt x="353844" y="506146"/>
                  </a:lnTo>
                  <a:lnTo>
                    <a:pt x="3250487" y="506146"/>
                  </a:lnTo>
                  <a:cubicBezTo>
                    <a:pt x="3453621" y="506146"/>
                    <a:pt x="3580058" y="382634"/>
                    <a:pt x="3580058" y="251050"/>
                  </a:cubicBezTo>
                  <a:cubicBezTo>
                    <a:pt x="3580070" y="123512"/>
                    <a:pt x="3453621" y="0"/>
                    <a:pt x="3250487" y="0"/>
                  </a:cubicBezTo>
                  <a:close/>
                </a:path>
              </a:pathLst>
            </a:custGeom>
            <a:solidFill>
              <a:srgbClr val="907CE1"/>
            </a:solidFill>
          </p:spPr>
        </p:sp>
        <p:sp>
          <p:nvSpPr>
            <p:cNvPr name="TextBox 21" id="21"/>
            <p:cNvSpPr txBox="true"/>
            <p:nvPr/>
          </p:nvSpPr>
          <p:spPr>
            <a:xfrm>
              <a:off x="0" y="-9525"/>
              <a:ext cx="3580058" cy="484639"/>
            </a:xfrm>
            <a:prstGeom prst="rect">
              <a:avLst/>
            </a:prstGeom>
          </p:spPr>
          <p:txBody>
            <a:bodyPr anchor="ctr" rtlCol="false" tIns="50800" lIns="50800" bIns="50800" rIns="50800"/>
            <a:lstStyle/>
            <a:p>
              <a:pPr algn="ctr">
                <a:lnSpc>
                  <a:spcPts val="3779"/>
                </a:lnSpc>
              </a:pPr>
              <a:r>
                <a:rPr lang="en-US" sz="2700" spc="-27">
                  <a:solidFill>
                    <a:srgbClr val="F9FAF4"/>
                  </a:solidFill>
                  <a:latin typeface="Be Vietnam"/>
                </a:rPr>
                <a:t>What hospital were you born in?</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3" id="3"/>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4" id="4"/>
          <p:cNvGrpSpPr/>
          <p:nvPr/>
        </p:nvGrpSpPr>
        <p:grpSpPr>
          <a:xfrm rot="0">
            <a:off x="8368143" y="1023938"/>
            <a:ext cx="9321646" cy="8229600"/>
            <a:chOff x="0" y="0"/>
            <a:chExt cx="2064397" cy="1822550"/>
          </a:xfrm>
        </p:grpSpPr>
        <p:sp>
          <p:nvSpPr>
            <p:cNvPr name="Freeform 5" id="5"/>
            <p:cNvSpPr/>
            <p:nvPr/>
          </p:nvSpPr>
          <p:spPr>
            <a:xfrm flipH="false" flipV="false" rot="0">
              <a:off x="0" y="0"/>
              <a:ext cx="2064397" cy="1822550"/>
            </a:xfrm>
            <a:custGeom>
              <a:avLst/>
              <a:gdLst/>
              <a:ahLst/>
              <a:cxnLst/>
              <a:rect r="r" b="b" t="t" l="l"/>
              <a:pathLst>
                <a:path h="1822550" w="2064397">
                  <a:moveTo>
                    <a:pt x="45679" y="0"/>
                  </a:moveTo>
                  <a:lnTo>
                    <a:pt x="2018718" y="0"/>
                  </a:lnTo>
                  <a:cubicBezTo>
                    <a:pt x="2030833" y="0"/>
                    <a:pt x="2042451" y="4813"/>
                    <a:pt x="2051018" y="13379"/>
                  </a:cubicBezTo>
                  <a:cubicBezTo>
                    <a:pt x="2059584" y="21946"/>
                    <a:pt x="2064397" y="33564"/>
                    <a:pt x="2064397" y="45679"/>
                  </a:cubicBezTo>
                  <a:lnTo>
                    <a:pt x="2064397" y="1776870"/>
                  </a:lnTo>
                  <a:cubicBezTo>
                    <a:pt x="2064397" y="1802098"/>
                    <a:pt x="2043946" y="1822550"/>
                    <a:pt x="2018718" y="1822550"/>
                  </a:cubicBezTo>
                  <a:lnTo>
                    <a:pt x="45679" y="1822550"/>
                  </a:lnTo>
                  <a:cubicBezTo>
                    <a:pt x="20451" y="1822550"/>
                    <a:pt x="0" y="1802098"/>
                    <a:pt x="0" y="1776870"/>
                  </a:cubicBezTo>
                  <a:lnTo>
                    <a:pt x="0" y="45679"/>
                  </a:lnTo>
                  <a:cubicBezTo>
                    <a:pt x="0" y="33564"/>
                    <a:pt x="4813" y="21946"/>
                    <a:pt x="13379" y="13379"/>
                  </a:cubicBezTo>
                  <a:cubicBezTo>
                    <a:pt x="21946" y="4813"/>
                    <a:pt x="33564" y="0"/>
                    <a:pt x="45679" y="0"/>
                  </a:cubicBezTo>
                  <a:close/>
                </a:path>
              </a:pathLst>
            </a:custGeom>
            <a:solidFill>
              <a:srgbClr val="DBDBDB"/>
            </a:solidFill>
          </p:spPr>
        </p:sp>
        <p:sp>
          <p:nvSpPr>
            <p:cNvPr name="TextBox 6" id="6"/>
            <p:cNvSpPr txBox="true"/>
            <p:nvPr/>
          </p:nvSpPr>
          <p:spPr>
            <a:xfrm>
              <a:off x="0" y="-47625"/>
              <a:ext cx="2064397" cy="187017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028691" y="6803823"/>
            <a:ext cx="6385254" cy="1569605"/>
            <a:chOff x="0" y="0"/>
            <a:chExt cx="9465764" cy="2326847"/>
          </a:xfrm>
        </p:grpSpPr>
        <p:sp>
          <p:nvSpPr>
            <p:cNvPr name="Freeform 8" id="8"/>
            <p:cNvSpPr/>
            <p:nvPr/>
          </p:nvSpPr>
          <p:spPr>
            <a:xfrm flipH="false" flipV="false" rot="0">
              <a:off x="0" y="0"/>
              <a:ext cx="9465764" cy="2326847"/>
            </a:xfrm>
            <a:custGeom>
              <a:avLst/>
              <a:gdLst/>
              <a:ahLst/>
              <a:cxnLst/>
              <a:rect r="r" b="b" t="t" l="l"/>
              <a:pathLst>
                <a:path h="2326847" w="9465764">
                  <a:moveTo>
                    <a:pt x="36374" y="0"/>
                  </a:moveTo>
                  <a:lnTo>
                    <a:pt x="9429390" y="0"/>
                  </a:lnTo>
                  <a:cubicBezTo>
                    <a:pt x="9449479" y="0"/>
                    <a:pt x="9465764" y="16285"/>
                    <a:pt x="9465764" y="36374"/>
                  </a:cubicBezTo>
                  <a:lnTo>
                    <a:pt x="9465764" y="2290473"/>
                  </a:lnTo>
                  <a:cubicBezTo>
                    <a:pt x="9465764" y="2300120"/>
                    <a:pt x="9461932" y="2309372"/>
                    <a:pt x="9455110" y="2316194"/>
                  </a:cubicBezTo>
                  <a:cubicBezTo>
                    <a:pt x="9448289" y="2323015"/>
                    <a:pt x="9439037" y="2326847"/>
                    <a:pt x="9429390" y="2326847"/>
                  </a:cubicBezTo>
                  <a:lnTo>
                    <a:pt x="36374" y="2326847"/>
                  </a:lnTo>
                  <a:cubicBezTo>
                    <a:pt x="26727" y="2326847"/>
                    <a:pt x="17475" y="2323015"/>
                    <a:pt x="10654" y="2316194"/>
                  </a:cubicBezTo>
                  <a:cubicBezTo>
                    <a:pt x="3832" y="2309372"/>
                    <a:pt x="0" y="2300120"/>
                    <a:pt x="0" y="2290473"/>
                  </a:cubicBezTo>
                  <a:lnTo>
                    <a:pt x="0" y="36374"/>
                  </a:lnTo>
                  <a:cubicBezTo>
                    <a:pt x="0" y="26727"/>
                    <a:pt x="3832" y="17475"/>
                    <a:pt x="10654" y="10654"/>
                  </a:cubicBezTo>
                  <a:cubicBezTo>
                    <a:pt x="17475" y="3832"/>
                    <a:pt x="26727" y="0"/>
                    <a:pt x="36374" y="0"/>
                  </a:cubicBezTo>
                  <a:close/>
                </a:path>
              </a:pathLst>
            </a:custGeom>
            <a:solidFill>
              <a:srgbClr val="231F1F"/>
            </a:solidFill>
            <a:ln cap="rnd">
              <a:noFill/>
              <a:prstDash val="sysDot"/>
              <a:round/>
            </a:ln>
          </p:spPr>
        </p:sp>
        <p:sp>
          <p:nvSpPr>
            <p:cNvPr name="TextBox 9" id="9"/>
            <p:cNvSpPr txBox="true"/>
            <p:nvPr/>
          </p:nvSpPr>
          <p:spPr>
            <a:xfrm>
              <a:off x="0" y="-57150"/>
              <a:ext cx="9465764" cy="2383997"/>
            </a:xfrm>
            <a:prstGeom prst="rect">
              <a:avLst/>
            </a:prstGeom>
          </p:spPr>
          <p:txBody>
            <a:bodyPr anchor="ctr" rtlCol="false" tIns="254000" lIns="254000" bIns="254000" rIns="254000"/>
            <a:lstStyle/>
            <a:p>
              <a:pPr>
                <a:lnSpc>
                  <a:spcPts val="4339"/>
                </a:lnSpc>
              </a:pPr>
              <a:r>
                <a:rPr lang="en-US" sz="3099">
                  <a:solidFill>
                    <a:srgbClr val="FFFFFF"/>
                  </a:solidFill>
                  <a:latin typeface="Be Vietnam"/>
                </a:rPr>
                <a:t>Looking for diversity in age and occupation</a:t>
              </a:r>
            </a:p>
          </p:txBody>
        </p:sp>
      </p:grpSp>
      <p:sp>
        <p:nvSpPr>
          <p:cNvPr name="Freeform 10" id="10"/>
          <p:cNvSpPr/>
          <p:nvPr/>
        </p:nvSpPr>
        <p:spPr>
          <a:xfrm flipH="false" flipV="false" rot="0">
            <a:off x="8574227" y="3860697"/>
            <a:ext cx="1961347" cy="1961347"/>
          </a:xfrm>
          <a:custGeom>
            <a:avLst/>
            <a:gdLst/>
            <a:ahLst/>
            <a:cxnLst/>
            <a:rect r="r" b="b" t="t" l="l"/>
            <a:pathLst>
              <a:path h="1961347" w="1961347">
                <a:moveTo>
                  <a:pt x="0" y="0"/>
                </a:moveTo>
                <a:lnTo>
                  <a:pt x="1961347" y="0"/>
                </a:lnTo>
                <a:lnTo>
                  <a:pt x="1961347" y="1961347"/>
                </a:lnTo>
                <a:lnTo>
                  <a:pt x="0" y="1961347"/>
                </a:lnTo>
                <a:lnTo>
                  <a:pt x="0" y="0"/>
                </a:lnTo>
                <a:close/>
              </a:path>
            </a:pathLst>
          </a:custGeom>
          <a:blipFill>
            <a:blip r:embed="rId2"/>
            <a:stretch>
              <a:fillRect l="0" t="0" r="0" b="0"/>
            </a:stretch>
          </a:blipFill>
        </p:spPr>
      </p:sp>
      <p:sp>
        <p:nvSpPr>
          <p:cNvPr name="Freeform 11" id="11"/>
          <p:cNvSpPr/>
          <p:nvPr/>
        </p:nvSpPr>
        <p:spPr>
          <a:xfrm flipH="false" flipV="false" rot="0">
            <a:off x="8368143" y="1038225"/>
            <a:ext cx="2105854" cy="2105854"/>
          </a:xfrm>
          <a:custGeom>
            <a:avLst/>
            <a:gdLst/>
            <a:ahLst/>
            <a:cxnLst/>
            <a:rect r="r" b="b" t="t" l="l"/>
            <a:pathLst>
              <a:path h="2105854" w="2105854">
                <a:moveTo>
                  <a:pt x="0" y="0"/>
                </a:moveTo>
                <a:lnTo>
                  <a:pt x="2105854" y="0"/>
                </a:lnTo>
                <a:lnTo>
                  <a:pt x="2105854" y="2105854"/>
                </a:lnTo>
                <a:lnTo>
                  <a:pt x="0" y="2105854"/>
                </a:lnTo>
                <a:lnTo>
                  <a:pt x="0" y="0"/>
                </a:lnTo>
                <a:close/>
              </a:path>
            </a:pathLst>
          </a:custGeom>
          <a:blipFill>
            <a:blip r:embed="rId3"/>
            <a:stretch>
              <a:fillRect l="0" t="0" r="0" b="0"/>
            </a:stretch>
          </a:blipFill>
        </p:spPr>
      </p:sp>
      <p:sp>
        <p:nvSpPr>
          <p:cNvPr name="Freeform 12" id="12"/>
          <p:cNvSpPr/>
          <p:nvPr/>
        </p:nvSpPr>
        <p:spPr>
          <a:xfrm flipH="false" flipV="false" rot="0">
            <a:off x="8440397" y="6536419"/>
            <a:ext cx="1961347" cy="1961347"/>
          </a:xfrm>
          <a:custGeom>
            <a:avLst/>
            <a:gdLst/>
            <a:ahLst/>
            <a:cxnLst/>
            <a:rect r="r" b="b" t="t" l="l"/>
            <a:pathLst>
              <a:path h="1961347" w="1961347">
                <a:moveTo>
                  <a:pt x="0" y="0"/>
                </a:moveTo>
                <a:lnTo>
                  <a:pt x="1961347" y="0"/>
                </a:lnTo>
                <a:lnTo>
                  <a:pt x="1961347" y="1961347"/>
                </a:lnTo>
                <a:lnTo>
                  <a:pt x="0" y="1961347"/>
                </a:lnTo>
                <a:lnTo>
                  <a:pt x="0" y="0"/>
                </a:lnTo>
                <a:close/>
              </a:path>
            </a:pathLst>
          </a:custGeom>
          <a:blipFill>
            <a:blip r:embed="rId4"/>
            <a:stretch>
              <a:fillRect l="0" t="0" r="0" b="0"/>
            </a:stretch>
          </a:blipFill>
        </p:spPr>
      </p:sp>
      <p:sp>
        <p:nvSpPr>
          <p:cNvPr name="TextBox 13" id="13"/>
          <p:cNvSpPr txBox="true"/>
          <p:nvPr/>
        </p:nvSpPr>
        <p:spPr>
          <a:xfrm rot="0">
            <a:off x="1028691" y="2469646"/>
            <a:ext cx="6385254" cy="2371725"/>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Testing Participants</a:t>
            </a:r>
          </a:p>
        </p:txBody>
      </p:sp>
      <p:sp>
        <p:nvSpPr>
          <p:cNvPr name="TextBox 14" id="14"/>
          <p:cNvSpPr txBox="true"/>
          <p:nvPr/>
        </p:nvSpPr>
        <p:spPr>
          <a:xfrm rot="0">
            <a:off x="10647463" y="1575650"/>
            <a:ext cx="6611837" cy="1251585"/>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Simon</a:t>
            </a:r>
          </a:p>
          <a:p>
            <a:pPr marL="777240" indent="-388620" lvl="1">
              <a:lnSpc>
                <a:spcPts val="5040"/>
              </a:lnSpc>
              <a:buFont typeface="Arial"/>
              <a:buChar char="•"/>
            </a:pPr>
            <a:r>
              <a:rPr lang="en-US" sz="3600" spc="-36">
                <a:solidFill>
                  <a:srgbClr val="F9FAF4"/>
                </a:solidFill>
                <a:latin typeface="Be Vietnam"/>
              </a:rPr>
              <a:t>29 yo Dutch PhD graduate</a:t>
            </a:r>
          </a:p>
        </p:txBody>
      </p:sp>
      <p:sp>
        <p:nvSpPr>
          <p:cNvPr name="TextBox 15" id="15"/>
          <p:cNvSpPr txBox="true"/>
          <p:nvPr/>
        </p:nvSpPr>
        <p:spPr>
          <a:xfrm rot="0">
            <a:off x="10647463" y="4182241"/>
            <a:ext cx="6611837" cy="1251585"/>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James</a:t>
            </a:r>
          </a:p>
          <a:p>
            <a:pPr marL="777240" indent="-388620" lvl="1">
              <a:lnSpc>
                <a:spcPts val="5040"/>
              </a:lnSpc>
              <a:buFont typeface="Arial"/>
              <a:buChar char="•"/>
            </a:pPr>
            <a:r>
              <a:rPr lang="en-US" sz="3600" spc="-36">
                <a:solidFill>
                  <a:srgbClr val="F9FAF4"/>
                </a:solidFill>
                <a:latin typeface="Be Vietnam"/>
              </a:rPr>
              <a:t>22 yo senior from NYU</a:t>
            </a:r>
          </a:p>
        </p:txBody>
      </p:sp>
      <p:sp>
        <p:nvSpPr>
          <p:cNvPr name="TextBox 16" id="16"/>
          <p:cNvSpPr txBox="true"/>
          <p:nvPr/>
        </p:nvSpPr>
        <p:spPr>
          <a:xfrm rot="0">
            <a:off x="10647463" y="6755130"/>
            <a:ext cx="6611837"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Selena</a:t>
            </a:r>
          </a:p>
          <a:p>
            <a:pPr marL="777240" indent="-388620" lvl="1">
              <a:lnSpc>
                <a:spcPts val="5040"/>
              </a:lnSpc>
              <a:buFont typeface="Arial"/>
              <a:buChar char="•"/>
            </a:pPr>
            <a:r>
              <a:rPr lang="en-US" sz="3600" spc="-36">
                <a:solidFill>
                  <a:srgbClr val="F9FAF4"/>
                </a:solidFill>
                <a:latin typeface="Be Vietnam"/>
              </a:rPr>
              <a:t>57 yo store manager from San Jose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Intro</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grpSp>
        <p:nvGrpSpPr>
          <p:cNvPr name="Group 4" id="4"/>
          <p:cNvGrpSpPr/>
          <p:nvPr/>
        </p:nvGrpSpPr>
        <p:grpSpPr>
          <a:xfrm rot="0">
            <a:off x="1028700" y="988842"/>
            <a:ext cx="2747540" cy="817246"/>
            <a:chOff x="0" y="0"/>
            <a:chExt cx="3663387" cy="1089662"/>
          </a:xfrm>
        </p:grpSpPr>
        <p:sp>
          <p:nvSpPr>
            <p:cNvPr name="TextBox 5" id="5"/>
            <p:cNvSpPr txBox="true"/>
            <p:nvPr/>
          </p:nvSpPr>
          <p:spPr>
            <a:xfrm rot="0">
              <a:off x="1225039" y="-57150"/>
              <a:ext cx="2438348" cy="1146812"/>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03</a:t>
              </a:r>
            </a:p>
          </p:txBody>
        </p:sp>
        <p:sp>
          <p:nvSpPr>
            <p:cNvPr name="Freeform 6" id="6"/>
            <p:cNvSpPr/>
            <p:nvPr/>
          </p:nvSpPr>
          <p:spPr>
            <a:xfrm flipH="false" flipV="false" rot="0">
              <a:off x="0" y="53144"/>
              <a:ext cx="983373" cy="983373"/>
            </a:xfrm>
            <a:custGeom>
              <a:avLst/>
              <a:gdLst/>
              <a:ahLst/>
              <a:cxnLst/>
              <a:rect r="r" b="b" t="t" l="l"/>
              <a:pathLst>
                <a:path h="983373" w="983373">
                  <a:moveTo>
                    <a:pt x="0" y="0"/>
                  </a:moveTo>
                  <a:lnTo>
                    <a:pt x="983373" y="0"/>
                  </a:lnTo>
                  <a:lnTo>
                    <a:pt x="983373" y="983373"/>
                  </a:lnTo>
                  <a:lnTo>
                    <a:pt x="0" y="983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Results</a:t>
            </a:r>
          </a:p>
        </p:txBody>
      </p:sp>
      <p:grpSp>
        <p:nvGrpSpPr>
          <p:cNvPr name="Group 6" id="6"/>
          <p:cNvGrpSpPr/>
          <p:nvPr/>
        </p:nvGrpSpPr>
        <p:grpSpPr>
          <a:xfrm rot="0">
            <a:off x="801796" y="3178332"/>
            <a:ext cx="5044191" cy="6709499"/>
            <a:chOff x="0" y="0"/>
            <a:chExt cx="1117100" cy="1485904"/>
          </a:xfrm>
        </p:grpSpPr>
        <p:sp>
          <p:nvSpPr>
            <p:cNvPr name="Freeform 7" id="7"/>
            <p:cNvSpPr/>
            <p:nvPr/>
          </p:nvSpPr>
          <p:spPr>
            <a:xfrm flipH="false" flipV="false" rot="0">
              <a:off x="0" y="0"/>
              <a:ext cx="1117100" cy="1485904"/>
            </a:xfrm>
            <a:custGeom>
              <a:avLst/>
              <a:gdLst/>
              <a:ahLst/>
              <a:cxnLst/>
              <a:rect r="r" b="b" t="t" l="l"/>
              <a:pathLst>
                <a:path h="1485904" w="1117100">
                  <a:moveTo>
                    <a:pt x="84415" y="0"/>
                  </a:moveTo>
                  <a:lnTo>
                    <a:pt x="1032685" y="0"/>
                  </a:lnTo>
                  <a:cubicBezTo>
                    <a:pt x="1079306" y="0"/>
                    <a:pt x="1117100" y="37794"/>
                    <a:pt x="1117100" y="84415"/>
                  </a:cubicBezTo>
                  <a:lnTo>
                    <a:pt x="1117100" y="1401489"/>
                  </a:lnTo>
                  <a:cubicBezTo>
                    <a:pt x="1117100" y="1448110"/>
                    <a:pt x="1079306" y="1485904"/>
                    <a:pt x="1032685" y="1485904"/>
                  </a:cubicBezTo>
                  <a:lnTo>
                    <a:pt x="84415" y="1485904"/>
                  </a:lnTo>
                  <a:cubicBezTo>
                    <a:pt x="37794" y="1485904"/>
                    <a:pt x="0" y="1448110"/>
                    <a:pt x="0" y="1401489"/>
                  </a:cubicBezTo>
                  <a:lnTo>
                    <a:pt x="0" y="84415"/>
                  </a:lnTo>
                  <a:cubicBezTo>
                    <a:pt x="0" y="37794"/>
                    <a:pt x="37794" y="0"/>
                    <a:pt x="84415" y="0"/>
                  </a:cubicBezTo>
                  <a:close/>
                </a:path>
              </a:pathLst>
            </a:custGeom>
            <a:solidFill>
              <a:srgbClr val="907CE1"/>
            </a:solidFill>
          </p:spPr>
        </p:sp>
        <p:sp>
          <p:nvSpPr>
            <p:cNvPr name="TextBox 8" id="8"/>
            <p:cNvSpPr txBox="true"/>
            <p:nvPr/>
          </p:nvSpPr>
          <p:spPr>
            <a:xfrm>
              <a:off x="0" y="-47625"/>
              <a:ext cx="1117100" cy="1533529"/>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4779409" y="725179"/>
            <a:ext cx="1208752" cy="1321697"/>
          </a:xfrm>
          <a:custGeom>
            <a:avLst/>
            <a:gdLst/>
            <a:ahLst/>
            <a:cxnLst/>
            <a:rect r="r" b="b" t="t" l="l"/>
            <a:pathLst>
              <a:path h="1321697" w="1208752">
                <a:moveTo>
                  <a:pt x="0" y="0"/>
                </a:moveTo>
                <a:lnTo>
                  <a:pt x="1208752" y="0"/>
                </a:lnTo>
                <a:lnTo>
                  <a:pt x="1208752" y="1321697"/>
                </a:lnTo>
                <a:lnTo>
                  <a:pt x="0" y="132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730460" y="3696648"/>
            <a:ext cx="475574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Ultra-Bold"/>
              </a:rPr>
              <a:t>New Learnings</a:t>
            </a:r>
          </a:p>
        </p:txBody>
      </p:sp>
      <p:sp>
        <p:nvSpPr>
          <p:cNvPr name="TextBox 11" id="11"/>
          <p:cNvSpPr txBox="true"/>
          <p:nvPr/>
        </p:nvSpPr>
        <p:spPr>
          <a:xfrm rot="0">
            <a:off x="1223593" y="3696648"/>
            <a:ext cx="475574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Ultra-Bold"/>
              </a:rPr>
              <a:t>What worked</a:t>
            </a:r>
          </a:p>
        </p:txBody>
      </p:sp>
      <p:sp>
        <p:nvSpPr>
          <p:cNvPr name="TextBox 12" id="12"/>
          <p:cNvSpPr txBox="true"/>
          <p:nvPr/>
        </p:nvSpPr>
        <p:spPr>
          <a:xfrm rot="0">
            <a:off x="967157" y="4612717"/>
            <a:ext cx="4416627" cy="3778891"/>
          </a:xfrm>
          <a:prstGeom prst="rect">
            <a:avLst/>
          </a:prstGeom>
        </p:spPr>
        <p:txBody>
          <a:bodyPr anchor="t" rtlCol="false" tIns="0" lIns="0" bIns="0" rIns="0">
            <a:spAutoFit/>
          </a:bodyPr>
          <a:lstStyle/>
          <a:p>
            <a:pPr marL="669241" indent="-334620" lvl="1">
              <a:lnSpc>
                <a:spcPts val="4339"/>
              </a:lnSpc>
              <a:buFont typeface="Arial"/>
              <a:buChar char="•"/>
            </a:pPr>
            <a:r>
              <a:rPr lang="en-US" sz="3099" spc="-30">
                <a:solidFill>
                  <a:srgbClr val="F9FAF4"/>
                </a:solidFill>
                <a:latin typeface="Be Vietnam"/>
              </a:rPr>
              <a:t>We found patterns among different age groups; </a:t>
            </a:r>
            <a:r>
              <a:rPr lang="en-US" sz="3099" spc="-30">
                <a:solidFill>
                  <a:srgbClr val="F9FAF4"/>
                </a:solidFill>
                <a:latin typeface="Be Vietnam Ultra-Bold"/>
              </a:rPr>
              <a:t>younger people tended to ask their mom for more answers</a:t>
            </a:r>
          </a:p>
        </p:txBody>
      </p:sp>
      <p:sp>
        <p:nvSpPr>
          <p:cNvPr name="Freeform 13" id="13"/>
          <p:cNvSpPr/>
          <p:nvPr/>
        </p:nvSpPr>
        <p:spPr>
          <a:xfrm flipH="false" flipV="false" rot="0">
            <a:off x="6217175" y="3037646"/>
            <a:ext cx="2105854" cy="2105854"/>
          </a:xfrm>
          <a:custGeom>
            <a:avLst/>
            <a:gdLst/>
            <a:ahLst/>
            <a:cxnLst/>
            <a:rect r="r" b="b" t="t" l="l"/>
            <a:pathLst>
              <a:path h="2105854" w="2105854">
                <a:moveTo>
                  <a:pt x="0" y="0"/>
                </a:moveTo>
                <a:lnTo>
                  <a:pt x="2105854" y="0"/>
                </a:lnTo>
                <a:lnTo>
                  <a:pt x="2105854" y="2105854"/>
                </a:lnTo>
                <a:lnTo>
                  <a:pt x="0" y="2105854"/>
                </a:lnTo>
                <a:lnTo>
                  <a:pt x="0" y="0"/>
                </a:lnTo>
                <a:close/>
              </a:path>
            </a:pathLst>
          </a:custGeom>
          <a:blipFill>
            <a:blip r:embed="rId4"/>
            <a:stretch>
              <a:fillRect l="0" t="0" r="0" b="0"/>
            </a:stretch>
          </a:blipFill>
        </p:spPr>
      </p:sp>
      <p:sp>
        <p:nvSpPr>
          <p:cNvPr name="TextBox 14" id="14"/>
          <p:cNvSpPr txBox="true"/>
          <p:nvPr/>
        </p:nvSpPr>
        <p:spPr>
          <a:xfrm rot="0">
            <a:off x="8496494" y="3286120"/>
            <a:ext cx="8762806"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Simon, 29 yo Dutch PhD graduate</a:t>
            </a:r>
          </a:p>
          <a:p>
            <a:pPr marL="777240" indent="-388620" lvl="1">
              <a:lnSpc>
                <a:spcPts val="5040"/>
              </a:lnSpc>
              <a:buFont typeface="Arial"/>
              <a:buChar char="•"/>
            </a:pPr>
            <a:r>
              <a:rPr lang="en-US" sz="3600" spc="-36">
                <a:solidFill>
                  <a:srgbClr val="F9FAF4"/>
                </a:solidFill>
                <a:latin typeface="Be Vietnam"/>
              </a:rPr>
              <a:t>Rarely answered that he would ask his parents anything</a:t>
            </a:r>
          </a:p>
        </p:txBody>
      </p:sp>
      <p:sp>
        <p:nvSpPr>
          <p:cNvPr name="Freeform 15" id="15"/>
          <p:cNvSpPr/>
          <p:nvPr/>
        </p:nvSpPr>
        <p:spPr>
          <a:xfrm flipH="false" flipV="false" rot="0">
            <a:off x="6423259" y="6938005"/>
            <a:ext cx="1961347" cy="1961347"/>
          </a:xfrm>
          <a:custGeom>
            <a:avLst/>
            <a:gdLst/>
            <a:ahLst/>
            <a:cxnLst/>
            <a:rect r="r" b="b" t="t" l="l"/>
            <a:pathLst>
              <a:path h="1961347" w="1961347">
                <a:moveTo>
                  <a:pt x="0" y="0"/>
                </a:moveTo>
                <a:lnTo>
                  <a:pt x="1961346" y="0"/>
                </a:lnTo>
                <a:lnTo>
                  <a:pt x="1961346" y="1961347"/>
                </a:lnTo>
                <a:lnTo>
                  <a:pt x="0" y="1961347"/>
                </a:lnTo>
                <a:lnTo>
                  <a:pt x="0" y="0"/>
                </a:lnTo>
                <a:close/>
              </a:path>
            </a:pathLst>
          </a:custGeom>
          <a:blipFill>
            <a:blip r:embed="rId5"/>
            <a:stretch>
              <a:fillRect l="0" t="0" r="0" b="0"/>
            </a:stretch>
          </a:blipFill>
        </p:spPr>
      </p:sp>
      <p:sp>
        <p:nvSpPr>
          <p:cNvPr name="TextBox 16" id="16"/>
          <p:cNvSpPr txBox="true"/>
          <p:nvPr/>
        </p:nvSpPr>
        <p:spPr>
          <a:xfrm rot="0">
            <a:off x="8496494" y="6371417"/>
            <a:ext cx="8989710" cy="2527935"/>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James, 22 yo senior from NYU</a:t>
            </a:r>
          </a:p>
          <a:p>
            <a:pPr marL="777240" indent="-388620" lvl="1">
              <a:lnSpc>
                <a:spcPts val="5040"/>
              </a:lnSpc>
              <a:buFont typeface="Arial"/>
              <a:buChar char="•"/>
            </a:pPr>
            <a:r>
              <a:rPr lang="en-US" sz="3600" spc="-36">
                <a:solidFill>
                  <a:srgbClr val="F9FAF4"/>
                </a:solidFill>
                <a:latin typeface="Be Vietnam"/>
              </a:rPr>
              <a:t>Defaulted to asking his parents even for questions that could be looked up like “How to wash a wool sweater”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Results</a:t>
            </a:r>
          </a:p>
        </p:txBody>
      </p:sp>
      <p:sp>
        <p:nvSpPr>
          <p:cNvPr name="Freeform 6" id="6"/>
          <p:cNvSpPr/>
          <p:nvPr/>
        </p:nvSpPr>
        <p:spPr>
          <a:xfrm flipH="false" flipV="false" rot="0">
            <a:off x="4779409" y="725179"/>
            <a:ext cx="1208752" cy="1321697"/>
          </a:xfrm>
          <a:custGeom>
            <a:avLst/>
            <a:gdLst/>
            <a:ahLst/>
            <a:cxnLst/>
            <a:rect r="r" b="b" t="t" l="l"/>
            <a:pathLst>
              <a:path h="1321697" w="1208752">
                <a:moveTo>
                  <a:pt x="0" y="0"/>
                </a:moveTo>
                <a:lnTo>
                  <a:pt x="1208752" y="0"/>
                </a:lnTo>
                <a:lnTo>
                  <a:pt x="1208752" y="1321697"/>
                </a:lnTo>
                <a:lnTo>
                  <a:pt x="0" y="132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730460" y="3696648"/>
            <a:ext cx="475574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Ultra-Bold"/>
              </a:rPr>
              <a:t>New Learnings</a:t>
            </a:r>
          </a:p>
        </p:txBody>
      </p:sp>
      <p:sp>
        <p:nvSpPr>
          <p:cNvPr name="TextBox 8" id="8"/>
          <p:cNvSpPr txBox="true"/>
          <p:nvPr/>
        </p:nvSpPr>
        <p:spPr>
          <a:xfrm rot="0">
            <a:off x="1223593" y="3696648"/>
            <a:ext cx="475574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Ultra-Bold"/>
              </a:rPr>
              <a:t>What worked</a:t>
            </a:r>
          </a:p>
        </p:txBody>
      </p:sp>
      <p:sp>
        <p:nvSpPr>
          <p:cNvPr name="TextBox 9" id="9"/>
          <p:cNvSpPr txBox="true"/>
          <p:nvPr/>
        </p:nvSpPr>
        <p:spPr>
          <a:xfrm rot="0">
            <a:off x="8496494" y="3286120"/>
            <a:ext cx="9791506"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Selena, 57 yo store manager from San Jose</a:t>
            </a:r>
          </a:p>
          <a:p>
            <a:pPr marL="777240" indent="-388620" lvl="1">
              <a:lnSpc>
                <a:spcPts val="5040"/>
              </a:lnSpc>
              <a:buFont typeface="Arial"/>
              <a:buChar char="•"/>
            </a:pPr>
            <a:r>
              <a:rPr lang="en-US" sz="3600" spc="-36">
                <a:solidFill>
                  <a:srgbClr val="F9FAF4"/>
                </a:solidFill>
                <a:latin typeface="Be Vietnam"/>
              </a:rPr>
              <a:t>Already knew the answers to most of the questions</a:t>
            </a:r>
          </a:p>
        </p:txBody>
      </p:sp>
      <p:sp>
        <p:nvSpPr>
          <p:cNvPr name="Freeform 10" id="10"/>
          <p:cNvSpPr/>
          <p:nvPr/>
        </p:nvSpPr>
        <p:spPr>
          <a:xfrm flipH="false" flipV="false" rot="0">
            <a:off x="6423259" y="6938005"/>
            <a:ext cx="1961347" cy="1961347"/>
          </a:xfrm>
          <a:custGeom>
            <a:avLst/>
            <a:gdLst/>
            <a:ahLst/>
            <a:cxnLst/>
            <a:rect r="r" b="b" t="t" l="l"/>
            <a:pathLst>
              <a:path h="1961347" w="1961347">
                <a:moveTo>
                  <a:pt x="0" y="0"/>
                </a:moveTo>
                <a:lnTo>
                  <a:pt x="1961346" y="0"/>
                </a:lnTo>
                <a:lnTo>
                  <a:pt x="1961346" y="1961347"/>
                </a:lnTo>
                <a:lnTo>
                  <a:pt x="0" y="1961347"/>
                </a:lnTo>
                <a:lnTo>
                  <a:pt x="0" y="0"/>
                </a:lnTo>
                <a:close/>
              </a:path>
            </a:pathLst>
          </a:custGeom>
          <a:blipFill>
            <a:blip r:embed="rId4"/>
            <a:stretch>
              <a:fillRect l="0" t="0" r="0" b="0"/>
            </a:stretch>
          </a:blipFill>
        </p:spPr>
      </p:sp>
      <p:sp>
        <p:nvSpPr>
          <p:cNvPr name="TextBox 11" id="11"/>
          <p:cNvSpPr txBox="true"/>
          <p:nvPr/>
        </p:nvSpPr>
        <p:spPr>
          <a:xfrm rot="0">
            <a:off x="8496494" y="7009592"/>
            <a:ext cx="8989710"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Simon, 29 yo Dutch PhD graduate</a:t>
            </a:r>
          </a:p>
          <a:p>
            <a:pPr marL="777240" indent="-388620" lvl="1">
              <a:lnSpc>
                <a:spcPts val="5040"/>
              </a:lnSpc>
              <a:buFont typeface="Arial"/>
              <a:buChar char="•"/>
            </a:pPr>
            <a:r>
              <a:rPr lang="en-US" sz="3600" spc="-36">
                <a:solidFill>
                  <a:srgbClr val="F9FAF4"/>
                </a:solidFill>
                <a:latin typeface="Be Vietnam"/>
              </a:rPr>
              <a:t>Would search or ask experts to answer any questions</a:t>
            </a:r>
          </a:p>
        </p:txBody>
      </p:sp>
      <p:grpSp>
        <p:nvGrpSpPr>
          <p:cNvPr name="Group 12" id="12"/>
          <p:cNvGrpSpPr/>
          <p:nvPr/>
        </p:nvGrpSpPr>
        <p:grpSpPr>
          <a:xfrm rot="0">
            <a:off x="839896" y="3083342"/>
            <a:ext cx="5044191" cy="6709499"/>
            <a:chOff x="0" y="0"/>
            <a:chExt cx="1117100" cy="1485904"/>
          </a:xfrm>
        </p:grpSpPr>
        <p:sp>
          <p:nvSpPr>
            <p:cNvPr name="Freeform 13" id="13"/>
            <p:cNvSpPr/>
            <p:nvPr/>
          </p:nvSpPr>
          <p:spPr>
            <a:xfrm flipH="false" flipV="false" rot="0">
              <a:off x="0" y="0"/>
              <a:ext cx="1117100" cy="1485904"/>
            </a:xfrm>
            <a:custGeom>
              <a:avLst/>
              <a:gdLst/>
              <a:ahLst/>
              <a:cxnLst/>
              <a:rect r="r" b="b" t="t" l="l"/>
              <a:pathLst>
                <a:path h="1485904" w="1117100">
                  <a:moveTo>
                    <a:pt x="84415" y="0"/>
                  </a:moveTo>
                  <a:lnTo>
                    <a:pt x="1032685" y="0"/>
                  </a:lnTo>
                  <a:cubicBezTo>
                    <a:pt x="1079306" y="0"/>
                    <a:pt x="1117100" y="37794"/>
                    <a:pt x="1117100" y="84415"/>
                  </a:cubicBezTo>
                  <a:lnTo>
                    <a:pt x="1117100" y="1401489"/>
                  </a:lnTo>
                  <a:cubicBezTo>
                    <a:pt x="1117100" y="1448110"/>
                    <a:pt x="1079306" y="1485904"/>
                    <a:pt x="1032685" y="1485904"/>
                  </a:cubicBezTo>
                  <a:lnTo>
                    <a:pt x="84415" y="1485904"/>
                  </a:lnTo>
                  <a:cubicBezTo>
                    <a:pt x="37794" y="1485904"/>
                    <a:pt x="0" y="1448110"/>
                    <a:pt x="0" y="1401489"/>
                  </a:cubicBezTo>
                  <a:lnTo>
                    <a:pt x="0" y="84415"/>
                  </a:lnTo>
                  <a:cubicBezTo>
                    <a:pt x="0" y="37794"/>
                    <a:pt x="37794" y="0"/>
                    <a:pt x="84415" y="0"/>
                  </a:cubicBezTo>
                  <a:close/>
                </a:path>
              </a:pathLst>
            </a:custGeom>
            <a:solidFill>
              <a:srgbClr val="DBDBDB"/>
            </a:solidFill>
          </p:spPr>
        </p:sp>
        <p:sp>
          <p:nvSpPr>
            <p:cNvPr name="TextBox 14" id="14"/>
            <p:cNvSpPr txBox="true"/>
            <p:nvPr/>
          </p:nvSpPr>
          <p:spPr>
            <a:xfrm>
              <a:off x="0" y="-47625"/>
              <a:ext cx="1117100" cy="1533529"/>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223593" y="3601658"/>
            <a:ext cx="4755744" cy="567690"/>
          </a:xfrm>
          <a:prstGeom prst="rect">
            <a:avLst/>
          </a:prstGeom>
        </p:spPr>
        <p:txBody>
          <a:bodyPr anchor="t" rtlCol="false" tIns="0" lIns="0" bIns="0" rIns="0">
            <a:spAutoFit/>
          </a:bodyPr>
          <a:lstStyle/>
          <a:p>
            <a:pPr>
              <a:lnSpc>
                <a:spcPts val="4500"/>
              </a:lnSpc>
            </a:pPr>
            <a:r>
              <a:rPr lang="en-US" sz="3600" spc="-107">
                <a:solidFill>
                  <a:srgbClr val="000000"/>
                </a:solidFill>
                <a:latin typeface="Be Vietnam Ultra-Bold"/>
              </a:rPr>
              <a:t>What didn’t work</a:t>
            </a:r>
          </a:p>
        </p:txBody>
      </p:sp>
      <p:sp>
        <p:nvSpPr>
          <p:cNvPr name="TextBox 16" id="16"/>
          <p:cNvSpPr txBox="true"/>
          <p:nvPr/>
        </p:nvSpPr>
        <p:spPr>
          <a:xfrm rot="0">
            <a:off x="985471" y="4517727"/>
            <a:ext cx="4416627" cy="3778891"/>
          </a:xfrm>
          <a:prstGeom prst="rect">
            <a:avLst/>
          </a:prstGeom>
        </p:spPr>
        <p:txBody>
          <a:bodyPr anchor="t" rtlCol="false" tIns="0" lIns="0" bIns="0" rIns="0">
            <a:spAutoFit/>
          </a:bodyPr>
          <a:lstStyle/>
          <a:p>
            <a:pPr marL="669241" indent="-334620" lvl="1">
              <a:lnSpc>
                <a:spcPts val="4339"/>
              </a:lnSpc>
              <a:buFont typeface="Arial"/>
              <a:buChar char="•"/>
            </a:pPr>
            <a:r>
              <a:rPr lang="en-US" sz="3099" spc="-30">
                <a:solidFill>
                  <a:srgbClr val="000000"/>
                </a:solidFill>
                <a:latin typeface="Be Vietnam"/>
              </a:rPr>
              <a:t>Google search was more common than we expected</a:t>
            </a:r>
          </a:p>
          <a:p>
            <a:pPr marL="669241" indent="-334620" lvl="1">
              <a:lnSpc>
                <a:spcPts val="4339"/>
              </a:lnSpc>
              <a:buFont typeface="Arial"/>
              <a:buChar char="•"/>
            </a:pPr>
            <a:r>
              <a:rPr lang="en-US" sz="3099" spc="-30">
                <a:solidFill>
                  <a:srgbClr val="000000"/>
                </a:solidFill>
                <a:latin typeface="Be Vietnam"/>
              </a:rPr>
              <a:t>Some answers were already known or irrelevant to the user</a:t>
            </a:r>
          </a:p>
        </p:txBody>
      </p:sp>
      <p:sp>
        <p:nvSpPr>
          <p:cNvPr name="Freeform 17" id="17"/>
          <p:cNvSpPr/>
          <p:nvPr/>
        </p:nvSpPr>
        <p:spPr>
          <a:xfrm flipH="false" flipV="false" rot="0">
            <a:off x="6257242" y="3083342"/>
            <a:ext cx="1961347" cy="1961347"/>
          </a:xfrm>
          <a:custGeom>
            <a:avLst/>
            <a:gdLst/>
            <a:ahLst/>
            <a:cxnLst/>
            <a:rect r="r" b="b" t="t" l="l"/>
            <a:pathLst>
              <a:path h="1961347" w="1961347">
                <a:moveTo>
                  <a:pt x="0" y="0"/>
                </a:moveTo>
                <a:lnTo>
                  <a:pt x="1961347" y="0"/>
                </a:lnTo>
                <a:lnTo>
                  <a:pt x="1961347" y="1961347"/>
                </a:lnTo>
                <a:lnTo>
                  <a:pt x="0" y="1961347"/>
                </a:lnTo>
                <a:lnTo>
                  <a:pt x="0" y="0"/>
                </a:lnTo>
                <a:close/>
              </a:path>
            </a:pathLst>
          </a:custGeom>
          <a:blipFill>
            <a:blip r:embed="rId5"/>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Results</a:t>
            </a:r>
          </a:p>
        </p:txBody>
      </p:sp>
      <p:sp>
        <p:nvSpPr>
          <p:cNvPr name="Freeform 6" id="6"/>
          <p:cNvSpPr/>
          <p:nvPr/>
        </p:nvSpPr>
        <p:spPr>
          <a:xfrm flipH="false" flipV="false" rot="0">
            <a:off x="4779409" y="725179"/>
            <a:ext cx="1208752" cy="1321697"/>
          </a:xfrm>
          <a:custGeom>
            <a:avLst/>
            <a:gdLst/>
            <a:ahLst/>
            <a:cxnLst/>
            <a:rect r="r" b="b" t="t" l="l"/>
            <a:pathLst>
              <a:path h="1321697" w="1208752">
                <a:moveTo>
                  <a:pt x="0" y="0"/>
                </a:moveTo>
                <a:lnTo>
                  <a:pt x="1208752" y="0"/>
                </a:lnTo>
                <a:lnTo>
                  <a:pt x="1208752" y="1321697"/>
                </a:lnTo>
                <a:lnTo>
                  <a:pt x="0" y="132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3106226"/>
            <a:ext cx="7555115" cy="6709499"/>
            <a:chOff x="0" y="0"/>
            <a:chExt cx="1673176" cy="1485904"/>
          </a:xfrm>
        </p:grpSpPr>
        <p:sp>
          <p:nvSpPr>
            <p:cNvPr name="Freeform 8" id="8"/>
            <p:cNvSpPr/>
            <p:nvPr/>
          </p:nvSpPr>
          <p:spPr>
            <a:xfrm flipH="false" flipV="false" rot="0">
              <a:off x="0" y="0"/>
              <a:ext cx="1673176" cy="1485904"/>
            </a:xfrm>
            <a:custGeom>
              <a:avLst/>
              <a:gdLst/>
              <a:ahLst/>
              <a:cxnLst/>
              <a:rect r="r" b="b" t="t" l="l"/>
              <a:pathLst>
                <a:path h="1485904" w="1673176">
                  <a:moveTo>
                    <a:pt x="56360" y="0"/>
                  </a:moveTo>
                  <a:lnTo>
                    <a:pt x="1616816" y="0"/>
                  </a:lnTo>
                  <a:cubicBezTo>
                    <a:pt x="1631764" y="0"/>
                    <a:pt x="1646099" y="5938"/>
                    <a:pt x="1656669" y="16507"/>
                  </a:cubicBezTo>
                  <a:cubicBezTo>
                    <a:pt x="1667238" y="27077"/>
                    <a:pt x="1673176" y="41412"/>
                    <a:pt x="1673176" y="56360"/>
                  </a:cubicBezTo>
                  <a:lnTo>
                    <a:pt x="1673176" y="1429544"/>
                  </a:lnTo>
                  <a:cubicBezTo>
                    <a:pt x="1673176" y="1460671"/>
                    <a:pt x="1647943" y="1485904"/>
                    <a:pt x="1616816" y="1485904"/>
                  </a:cubicBezTo>
                  <a:lnTo>
                    <a:pt x="56360" y="1485904"/>
                  </a:lnTo>
                  <a:cubicBezTo>
                    <a:pt x="25233" y="1485904"/>
                    <a:pt x="0" y="1460671"/>
                    <a:pt x="0" y="1429544"/>
                  </a:cubicBezTo>
                  <a:lnTo>
                    <a:pt x="0" y="56360"/>
                  </a:lnTo>
                  <a:cubicBezTo>
                    <a:pt x="0" y="25233"/>
                    <a:pt x="25233" y="0"/>
                    <a:pt x="56360" y="0"/>
                  </a:cubicBezTo>
                  <a:close/>
                </a:path>
              </a:pathLst>
            </a:custGeom>
            <a:solidFill>
              <a:srgbClr val="907CE1"/>
            </a:solidFill>
          </p:spPr>
        </p:sp>
        <p:sp>
          <p:nvSpPr>
            <p:cNvPr name="TextBox 9" id="9"/>
            <p:cNvSpPr txBox="true"/>
            <p:nvPr/>
          </p:nvSpPr>
          <p:spPr>
            <a:xfrm>
              <a:off x="0" y="-47625"/>
              <a:ext cx="1673176" cy="1533529"/>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2045121" y="3961627"/>
            <a:ext cx="530949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Ultra-Bold"/>
              </a:rPr>
              <a:t>New Learnings</a:t>
            </a:r>
          </a:p>
        </p:txBody>
      </p:sp>
      <p:sp>
        <p:nvSpPr>
          <p:cNvPr name="TextBox 11" id="11"/>
          <p:cNvSpPr txBox="true"/>
          <p:nvPr/>
        </p:nvSpPr>
        <p:spPr>
          <a:xfrm rot="0">
            <a:off x="2045121" y="5014244"/>
            <a:ext cx="5695121" cy="377888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F9FAF4"/>
                </a:solidFill>
                <a:latin typeface="Be Vietnam"/>
              </a:rPr>
              <a:t>No one said “ask my dad”</a:t>
            </a:r>
          </a:p>
          <a:p>
            <a:pPr marL="669289" indent="-334645" lvl="1">
              <a:lnSpc>
                <a:spcPts val="4339"/>
              </a:lnSpc>
              <a:buFont typeface="Arial"/>
              <a:buChar char="•"/>
            </a:pPr>
            <a:r>
              <a:rPr lang="en-US" sz="3099" spc="-30">
                <a:solidFill>
                  <a:srgbClr val="F9FAF4"/>
                </a:solidFill>
                <a:latin typeface="Be Vietnam"/>
              </a:rPr>
              <a:t>As people grow older, they rely less on their parents and rely more on Google search, personal knowledge, or directly contacting experts</a:t>
            </a:r>
          </a:p>
        </p:txBody>
      </p:sp>
      <p:grpSp>
        <p:nvGrpSpPr>
          <p:cNvPr name="Group 12" id="12"/>
          <p:cNvGrpSpPr/>
          <p:nvPr/>
        </p:nvGrpSpPr>
        <p:grpSpPr>
          <a:xfrm rot="0">
            <a:off x="9704185" y="3106226"/>
            <a:ext cx="7555115" cy="6709499"/>
            <a:chOff x="0" y="0"/>
            <a:chExt cx="1673176" cy="1485904"/>
          </a:xfrm>
        </p:grpSpPr>
        <p:sp>
          <p:nvSpPr>
            <p:cNvPr name="Freeform 13" id="13"/>
            <p:cNvSpPr/>
            <p:nvPr/>
          </p:nvSpPr>
          <p:spPr>
            <a:xfrm flipH="false" flipV="false" rot="0">
              <a:off x="0" y="0"/>
              <a:ext cx="1673176" cy="1485904"/>
            </a:xfrm>
            <a:custGeom>
              <a:avLst/>
              <a:gdLst/>
              <a:ahLst/>
              <a:cxnLst/>
              <a:rect r="r" b="b" t="t" l="l"/>
              <a:pathLst>
                <a:path h="1485904" w="1673176">
                  <a:moveTo>
                    <a:pt x="56360" y="0"/>
                  </a:moveTo>
                  <a:lnTo>
                    <a:pt x="1616816" y="0"/>
                  </a:lnTo>
                  <a:cubicBezTo>
                    <a:pt x="1631764" y="0"/>
                    <a:pt x="1646099" y="5938"/>
                    <a:pt x="1656669" y="16507"/>
                  </a:cubicBezTo>
                  <a:cubicBezTo>
                    <a:pt x="1667238" y="27077"/>
                    <a:pt x="1673176" y="41412"/>
                    <a:pt x="1673176" y="56360"/>
                  </a:cubicBezTo>
                  <a:lnTo>
                    <a:pt x="1673176" y="1429544"/>
                  </a:lnTo>
                  <a:cubicBezTo>
                    <a:pt x="1673176" y="1460671"/>
                    <a:pt x="1647943" y="1485904"/>
                    <a:pt x="1616816" y="1485904"/>
                  </a:cubicBezTo>
                  <a:lnTo>
                    <a:pt x="56360" y="1485904"/>
                  </a:lnTo>
                  <a:cubicBezTo>
                    <a:pt x="25233" y="1485904"/>
                    <a:pt x="0" y="1460671"/>
                    <a:pt x="0" y="1429544"/>
                  </a:cubicBezTo>
                  <a:lnTo>
                    <a:pt x="0" y="56360"/>
                  </a:lnTo>
                  <a:cubicBezTo>
                    <a:pt x="0" y="25233"/>
                    <a:pt x="25233" y="0"/>
                    <a:pt x="56360" y="0"/>
                  </a:cubicBezTo>
                  <a:close/>
                </a:path>
              </a:pathLst>
            </a:custGeom>
            <a:solidFill>
              <a:srgbClr val="DBDBDB"/>
            </a:solidFill>
          </p:spPr>
        </p:sp>
        <p:sp>
          <p:nvSpPr>
            <p:cNvPr name="TextBox 14" id="14"/>
            <p:cNvSpPr txBox="true"/>
            <p:nvPr/>
          </p:nvSpPr>
          <p:spPr>
            <a:xfrm>
              <a:off x="0" y="-47625"/>
              <a:ext cx="1673176" cy="1533529"/>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0720606" y="3961627"/>
            <a:ext cx="5309494" cy="567690"/>
          </a:xfrm>
          <a:prstGeom prst="rect">
            <a:avLst/>
          </a:prstGeom>
        </p:spPr>
        <p:txBody>
          <a:bodyPr anchor="t" rtlCol="false" tIns="0" lIns="0" bIns="0" rIns="0">
            <a:spAutoFit/>
          </a:bodyPr>
          <a:lstStyle/>
          <a:p>
            <a:pPr>
              <a:lnSpc>
                <a:spcPts val="4500"/>
              </a:lnSpc>
            </a:pPr>
            <a:r>
              <a:rPr lang="en-US" sz="3600" spc="-107">
                <a:solidFill>
                  <a:srgbClr val="1C1C1D"/>
                </a:solidFill>
                <a:latin typeface="Be Vietnam Ultra-Bold"/>
              </a:rPr>
              <a:t>Future Testing</a:t>
            </a:r>
          </a:p>
        </p:txBody>
      </p:sp>
      <p:sp>
        <p:nvSpPr>
          <p:cNvPr name="TextBox 16" id="16"/>
          <p:cNvSpPr txBox="true"/>
          <p:nvPr/>
        </p:nvSpPr>
        <p:spPr>
          <a:xfrm rot="0">
            <a:off x="10720606" y="5014244"/>
            <a:ext cx="5695121" cy="3235960"/>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1C1C1D"/>
                </a:solidFill>
                <a:latin typeface="Be Vietnam"/>
              </a:rPr>
              <a:t>What is the threshold for information that people are willing to document digitally?</a:t>
            </a:r>
          </a:p>
          <a:p>
            <a:pPr marL="669289" indent="-334645" lvl="1">
              <a:lnSpc>
                <a:spcPts val="4339"/>
              </a:lnSpc>
              <a:buFont typeface="Arial"/>
              <a:buChar char="•"/>
            </a:pPr>
            <a:r>
              <a:rPr lang="en-US" sz="3099" spc="-30">
                <a:solidFill>
                  <a:srgbClr val="1C1C1D"/>
                </a:solidFill>
                <a:latin typeface="Be Vietnam"/>
              </a:rPr>
              <a:t>Asking more targeted questions for older people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8357352" y="1031081"/>
            <a:ext cx="4250562" cy="3947005"/>
            <a:chOff x="0" y="0"/>
            <a:chExt cx="941341" cy="874114"/>
          </a:xfrm>
        </p:grpSpPr>
        <p:sp>
          <p:nvSpPr>
            <p:cNvPr name="Freeform 3" id="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4" id="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13008744" y="1023938"/>
            <a:ext cx="4250562" cy="3954149"/>
            <a:chOff x="0" y="0"/>
            <a:chExt cx="941341" cy="875696"/>
          </a:xfrm>
        </p:grpSpPr>
        <p:sp>
          <p:nvSpPr>
            <p:cNvPr name="Freeform 8" id="8"/>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9" id="9"/>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8357352" y="5337489"/>
            <a:ext cx="4250562" cy="3930336"/>
            <a:chOff x="0" y="0"/>
            <a:chExt cx="941341" cy="870423"/>
          </a:xfrm>
        </p:grpSpPr>
        <p:sp>
          <p:nvSpPr>
            <p:cNvPr name="Freeform 11" id="11"/>
            <p:cNvSpPr/>
            <p:nvPr/>
          </p:nvSpPr>
          <p:spPr>
            <a:xfrm flipH="false" flipV="false" rot="0">
              <a:off x="0" y="0"/>
              <a:ext cx="941341" cy="870423"/>
            </a:xfrm>
            <a:custGeom>
              <a:avLst/>
              <a:gdLst/>
              <a:ahLst/>
              <a:cxnLst/>
              <a:rect r="r" b="b" t="t" l="l"/>
              <a:pathLst>
                <a:path h="870423" w="941341">
                  <a:moveTo>
                    <a:pt x="100176" y="0"/>
                  </a:moveTo>
                  <a:lnTo>
                    <a:pt x="841165" y="0"/>
                  </a:lnTo>
                  <a:cubicBezTo>
                    <a:pt x="867733" y="0"/>
                    <a:pt x="893213" y="10554"/>
                    <a:pt x="912000" y="29341"/>
                  </a:cubicBezTo>
                  <a:cubicBezTo>
                    <a:pt x="930787" y="48128"/>
                    <a:pt x="941341" y="73608"/>
                    <a:pt x="941341" y="100176"/>
                  </a:cubicBezTo>
                  <a:lnTo>
                    <a:pt x="941341" y="770247"/>
                  </a:lnTo>
                  <a:cubicBezTo>
                    <a:pt x="941341" y="825572"/>
                    <a:pt x="896491" y="870423"/>
                    <a:pt x="841165" y="870423"/>
                  </a:cubicBezTo>
                  <a:lnTo>
                    <a:pt x="100176" y="870423"/>
                  </a:lnTo>
                  <a:cubicBezTo>
                    <a:pt x="73608" y="870423"/>
                    <a:pt x="48128" y="859869"/>
                    <a:pt x="29341" y="841082"/>
                  </a:cubicBezTo>
                  <a:cubicBezTo>
                    <a:pt x="10554" y="822295"/>
                    <a:pt x="0" y="796815"/>
                    <a:pt x="0" y="770247"/>
                  </a:cubicBezTo>
                  <a:lnTo>
                    <a:pt x="0" y="100176"/>
                  </a:lnTo>
                  <a:cubicBezTo>
                    <a:pt x="0" y="73608"/>
                    <a:pt x="10554" y="48128"/>
                    <a:pt x="29341" y="29341"/>
                  </a:cubicBezTo>
                  <a:cubicBezTo>
                    <a:pt x="48128" y="10554"/>
                    <a:pt x="73608" y="0"/>
                    <a:pt x="100176" y="0"/>
                  </a:cubicBezTo>
                  <a:close/>
                </a:path>
              </a:pathLst>
            </a:custGeom>
            <a:solidFill>
              <a:srgbClr val="DBDBDB"/>
            </a:solidFill>
          </p:spPr>
        </p:sp>
        <p:sp>
          <p:nvSpPr>
            <p:cNvPr name="TextBox 12" id="12"/>
            <p:cNvSpPr txBox="true"/>
            <p:nvPr/>
          </p:nvSpPr>
          <p:spPr>
            <a:xfrm>
              <a:off x="0" y="-47625"/>
              <a:ext cx="941341" cy="918048"/>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16102018" y="8096250"/>
            <a:ext cx="1157288" cy="1157288"/>
          </a:xfrm>
          <a:custGeom>
            <a:avLst/>
            <a:gdLst/>
            <a:ahLst/>
            <a:cxnLst/>
            <a:rect r="r" b="b" t="t" l="l"/>
            <a:pathLst>
              <a:path h="1157288" w="1157288">
                <a:moveTo>
                  <a:pt x="0" y="0"/>
                </a:moveTo>
                <a:lnTo>
                  <a:pt x="1157288" y="0"/>
                </a:lnTo>
                <a:lnTo>
                  <a:pt x="1157288" y="1157288"/>
                </a:lnTo>
                <a:lnTo>
                  <a:pt x="0" y="1157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3007964" y="5337489"/>
            <a:ext cx="4250562" cy="3947005"/>
            <a:chOff x="0" y="0"/>
            <a:chExt cx="941341" cy="874114"/>
          </a:xfrm>
        </p:grpSpPr>
        <p:sp>
          <p:nvSpPr>
            <p:cNvPr name="Freeform 15" id="15"/>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6" id="16"/>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grpSp>
        <p:nvGrpSpPr>
          <p:cNvPr name="Group 17" id="17"/>
          <p:cNvGrpSpPr>
            <a:grpSpLocks noChangeAspect="true"/>
          </p:cNvGrpSpPr>
          <p:nvPr/>
        </p:nvGrpSpPr>
        <p:grpSpPr>
          <a:xfrm rot="0">
            <a:off x="8753981" y="5660735"/>
            <a:ext cx="1081266" cy="1081262"/>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TextBox 19" id="19"/>
          <p:cNvSpPr txBox="true"/>
          <p:nvPr/>
        </p:nvSpPr>
        <p:spPr>
          <a:xfrm rot="0">
            <a:off x="8847855" y="2426874"/>
            <a:ext cx="3269555" cy="20821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Irena</a:t>
            </a:r>
            <a:r>
              <a:rPr lang="en-US" sz="2400" spc="-24">
                <a:solidFill>
                  <a:srgbClr val="F9FAF4"/>
                </a:solidFill>
                <a:latin typeface="Be Vietnam"/>
              </a:rPr>
              <a:t> had to clear any plans she made with her husband 3-4 days in advance to coordinate childcare</a:t>
            </a:r>
          </a:p>
        </p:txBody>
      </p:sp>
      <p:sp>
        <p:nvSpPr>
          <p:cNvPr name="TextBox 20" id="20"/>
          <p:cNvSpPr txBox="true"/>
          <p:nvPr/>
        </p:nvSpPr>
        <p:spPr>
          <a:xfrm rot="0">
            <a:off x="13503264" y="7011830"/>
            <a:ext cx="3272409" cy="16630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Steven</a:t>
            </a:r>
            <a:r>
              <a:rPr lang="en-US" sz="2400" spc="-24">
                <a:solidFill>
                  <a:srgbClr val="F9FAF4"/>
                </a:solidFill>
                <a:latin typeface="Be Vietnam"/>
              </a:rPr>
              <a:t> custom built complex spreadsheets in order to schedule meetings with his TAs</a:t>
            </a:r>
          </a:p>
        </p:txBody>
      </p:sp>
      <p:sp>
        <p:nvSpPr>
          <p:cNvPr name="TextBox 21" id="21"/>
          <p:cNvSpPr txBox="true"/>
          <p:nvPr/>
        </p:nvSpPr>
        <p:spPr>
          <a:xfrm rot="0">
            <a:off x="8847855" y="6791325"/>
            <a:ext cx="3269555" cy="20821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Ultra-Bold"/>
              </a:rPr>
              <a:t>Xin</a:t>
            </a:r>
            <a:r>
              <a:rPr lang="en-US" sz="2400" spc="-24">
                <a:solidFill>
                  <a:srgbClr val="1C1C1D"/>
                </a:solidFill>
                <a:latin typeface="Be Vietnam"/>
              </a:rPr>
              <a:t> had difficulties coordinating with other families &amp; her husband when it came to her child’s activities</a:t>
            </a:r>
          </a:p>
        </p:txBody>
      </p:sp>
      <p:sp>
        <p:nvSpPr>
          <p:cNvPr name="TextBox 22" id="22"/>
          <p:cNvSpPr txBox="true"/>
          <p:nvPr/>
        </p:nvSpPr>
        <p:spPr>
          <a:xfrm rot="0">
            <a:off x="1028689" y="2096770"/>
            <a:ext cx="6433313" cy="6055360"/>
          </a:xfrm>
          <a:prstGeom prst="rect">
            <a:avLst/>
          </a:prstGeom>
        </p:spPr>
        <p:txBody>
          <a:bodyPr anchor="t" rtlCol="false" tIns="0" lIns="0" bIns="0" rIns="0">
            <a:spAutoFit/>
          </a:bodyPr>
          <a:lstStyle/>
          <a:p>
            <a:pPr>
              <a:lnSpc>
                <a:spcPts val="8000"/>
              </a:lnSpc>
            </a:pPr>
            <a:r>
              <a:rPr lang="en-US" sz="6400" spc="-192">
                <a:solidFill>
                  <a:srgbClr val="1C1C1D"/>
                </a:solidFill>
                <a:latin typeface="Be Vietnam"/>
              </a:rPr>
              <a:t>Complexity of scheduling &amp; task management increases exponentially with more people</a:t>
            </a:r>
          </a:p>
        </p:txBody>
      </p:sp>
      <p:sp>
        <p:nvSpPr>
          <p:cNvPr name="TextBox 23" id="23"/>
          <p:cNvSpPr txBox="true"/>
          <p:nvPr/>
        </p:nvSpPr>
        <p:spPr>
          <a:xfrm rot="0">
            <a:off x="13498467" y="3240745"/>
            <a:ext cx="3269555" cy="12439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Angela &amp; Ben</a:t>
            </a:r>
            <a:r>
              <a:rPr lang="en-US" sz="2400" spc="-24">
                <a:solidFill>
                  <a:srgbClr val="F9FAF4"/>
                </a:solidFill>
                <a:latin typeface="Be Vietnam"/>
              </a:rPr>
              <a:t> splitting rent and finances difficult</a:t>
            </a:r>
          </a:p>
        </p:txBody>
      </p:sp>
      <p:grpSp>
        <p:nvGrpSpPr>
          <p:cNvPr name="Group 24" id="24"/>
          <p:cNvGrpSpPr>
            <a:grpSpLocks noChangeAspect="true"/>
          </p:cNvGrpSpPr>
          <p:nvPr/>
        </p:nvGrpSpPr>
        <p:grpSpPr>
          <a:xfrm rot="0">
            <a:off x="13296129" y="5530582"/>
            <a:ext cx="1398725" cy="1398719"/>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
        <p:nvSpPr>
          <p:cNvPr name="Freeform 26" id="26"/>
          <p:cNvSpPr/>
          <p:nvPr/>
        </p:nvSpPr>
        <p:spPr>
          <a:xfrm flipH="false" flipV="false" rot="0">
            <a:off x="13250002" y="1381360"/>
            <a:ext cx="1093139" cy="1093139"/>
          </a:xfrm>
          <a:custGeom>
            <a:avLst/>
            <a:gdLst/>
            <a:ahLst/>
            <a:cxnLst/>
            <a:rect r="r" b="b" t="t" l="l"/>
            <a:pathLst>
              <a:path h="1093139" w="1093139">
                <a:moveTo>
                  <a:pt x="0" y="0"/>
                </a:moveTo>
                <a:lnTo>
                  <a:pt x="1093139" y="0"/>
                </a:lnTo>
                <a:lnTo>
                  <a:pt x="1093139" y="1093139"/>
                </a:lnTo>
                <a:lnTo>
                  <a:pt x="0" y="1093139"/>
                </a:lnTo>
                <a:lnTo>
                  <a:pt x="0" y="0"/>
                </a:lnTo>
                <a:close/>
              </a:path>
            </a:pathLst>
          </a:custGeom>
          <a:blipFill>
            <a:blip r:embed="rId6"/>
            <a:stretch>
              <a:fillRect l="0" t="0" r="0" b="0"/>
            </a:stretch>
          </a:blipFill>
        </p:spPr>
      </p:sp>
      <p:sp>
        <p:nvSpPr>
          <p:cNvPr name="Freeform 27" id="27"/>
          <p:cNvSpPr/>
          <p:nvPr/>
        </p:nvSpPr>
        <p:spPr>
          <a:xfrm flipH="false" flipV="false" rot="0">
            <a:off x="13647841" y="1381360"/>
            <a:ext cx="1093139" cy="1093139"/>
          </a:xfrm>
          <a:custGeom>
            <a:avLst/>
            <a:gdLst/>
            <a:ahLst/>
            <a:cxnLst/>
            <a:rect r="r" b="b" t="t" l="l"/>
            <a:pathLst>
              <a:path h="1093139" w="1093139">
                <a:moveTo>
                  <a:pt x="0" y="0"/>
                </a:moveTo>
                <a:lnTo>
                  <a:pt x="1093139" y="0"/>
                </a:lnTo>
                <a:lnTo>
                  <a:pt x="1093139" y="1093139"/>
                </a:lnTo>
                <a:lnTo>
                  <a:pt x="0" y="1093139"/>
                </a:lnTo>
                <a:lnTo>
                  <a:pt x="0" y="0"/>
                </a:lnTo>
                <a:close/>
              </a:path>
            </a:pathLst>
          </a:custGeom>
          <a:blipFill>
            <a:blip r:embed="rId7"/>
            <a:stretch>
              <a:fillRect l="0" t="0" r="0" b="0"/>
            </a:stretch>
          </a:blipFill>
        </p:spPr>
      </p:sp>
      <p:sp>
        <p:nvSpPr>
          <p:cNvPr name="Freeform 28" id="28"/>
          <p:cNvSpPr/>
          <p:nvPr/>
        </p:nvSpPr>
        <p:spPr>
          <a:xfrm flipH="false" flipV="false" rot="0">
            <a:off x="8753981" y="1439566"/>
            <a:ext cx="1081266" cy="1034933"/>
          </a:xfrm>
          <a:custGeom>
            <a:avLst/>
            <a:gdLst/>
            <a:ahLst/>
            <a:cxnLst/>
            <a:rect r="r" b="b" t="t" l="l"/>
            <a:pathLst>
              <a:path h="1034933" w="1081266">
                <a:moveTo>
                  <a:pt x="0" y="0"/>
                </a:moveTo>
                <a:lnTo>
                  <a:pt x="1081267" y="0"/>
                </a:lnTo>
                <a:lnTo>
                  <a:pt x="1081267" y="1034933"/>
                </a:lnTo>
                <a:lnTo>
                  <a:pt x="0" y="1034933"/>
                </a:lnTo>
                <a:lnTo>
                  <a:pt x="0" y="0"/>
                </a:lnTo>
                <a:close/>
              </a:path>
            </a:pathLst>
          </a:custGeom>
          <a:blipFill>
            <a:blip r:embed="rId8"/>
            <a:stretch>
              <a:fillRect l="0" t="0" r="0" b="-4476"/>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4096690" y="1028700"/>
            <a:ext cx="3112330" cy="3801722"/>
            <a:chOff x="0" y="0"/>
            <a:chExt cx="780173" cy="952985"/>
          </a:xfrm>
        </p:grpSpPr>
        <p:sp>
          <p:nvSpPr>
            <p:cNvPr name="Freeform 3" id="3"/>
            <p:cNvSpPr/>
            <p:nvPr/>
          </p:nvSpPr>
          <p:spPr>
            <a:xfrm flipH="false" flipV="false" rot="0">
              <a:off x="0" y="0"/>
              <a:ext cx="780173" cy="952985"/>
            </a:xfrm>
            <a:custGeom>
              <a:avLst/>
              <a:gdLst/>
              <a:ahLst/>
              <a:cxnLst/>
              <a:rect r="r" b="b" t="t" l="l"/>
              <a:pathLst>
                <a:path h="952985" w="780173">
                  <a:moveTo>
                    <a:pt x="136812" y="0"/>
                  </a:moveTo>
                  <a:lnTo>
                    <a:pt x="643361" y="0"/>
                  </a:lnTo>
                  <a:cubicBezTo>
                    <a:pt x="718920" y="0"/>
                    <a:pt x="780173" y="61253"/>
                    <a:pt x="780173" y="136812"/>
                  </a:cubicBezTo>
                  <a:lnTo>
                    <a:pt x="780173" y="816172"/>
                  </a:lnTo>
                  <a:cubicBezTo>
                    <a:pt x="780173" y="891732"/>
                    <a:pt x="718920" y="952985"/>
                    <a:pt x="643361" y="952985"/>
                  </a:cubicBezTo>
                  <a:lnTo>
                    <a:pt x="136812" y="952985"/>
                  </a:lnTo>
                  <a:cubicBezTo>
                    <a:pt x="61253" y="952985"/>
                    <a:pt x="0" y="891732"/>
                    <a:pt x="0" y="816172"/>
                  </a:cubicBezTo>
                  <a:lnTo>
                    <a:pt x="0" y="136812"/>
                  </a:lnTo>
                  <a:cubicBezTo>
                    <a:pt x="0" y="61253"/>
                    <a:pt x="61253" y="0"/>
                    <a:pt x="136812" y="0"/>
                  </a:cubicBezTo>
                  <a:close/>
                </a:path>
              </a:pathLst>
            </a:custGeom>
            <a:solidFill>
              <a:srgbClr val="DBDBDB"/>
            </a:solidFill>
          </p:spPr>
        </p:sp>
        <p:sp>
          <p:nvSpPr>
            <p:cNvPr name="TextBox 4" id="4"/>
            <p:cNvSpPr txBox="true"/>
            <p:nvPr/>
          </p:nvSpPr>
          <p:spPr>
            <a:xfrm>
              <a:off x="0" y="-47625"/>
              <a:ext cx="780173" cy="100061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573800"/>
            <a:ext cx="2212491" cy="1564935"/>
            <a:chOff x="0" y="0"/>
            <a:chExt cx="986821" cy="697997"/>
          </a:xfrm>
        </p:grpSpPr>
        <p:sp>
          <p:nvSpPr>
            <p:cNvPr name="Freeform 6" id="6"/>
            <p:cNvSpPr/>
            <p:nvPr/>
          </p:nvSpPr>
          <p:spPr>
            <a:xfrm flipH="false" flipV="false" rot="0">
              <a:off x="0" y="0"/>
              <a:ext cx="986821" cy="697997"/>
            </a:xfrm>
            <a:custGeom>
              <a:avLst/>
              <a:gdLst/>
              <a:ahLst/>
              <a:cxnLst/>
              <a:rect r="r" b="b" t="t" l="l"/>
              <a:pathLst>
                <a:path h="697997" w="986821">
                  <a:moveTo>
                    <a:pt x="192455" y="0"/>
                  </a:moveTo>
                  <a:lnTo>
                    <a:pt x="794366" y="0"/>
                  </a:lnTo>
                  <a:cubicBezTo>
                    <a:pt x="900656" y="0"/>
                    <a:pt x="986821" y="86165"/>
                    <a:pt x="986821" y="192455"/>
                  </a:cubicBezTo>
                  <a:lnTo>
                    <a:pt x="986821" y="505542"/>
                  </a:lnTo>
                  <a:cubicBezTo>
                    <a:pt x="986821" y="556584"/>
                    <a:pt x="966545" y="605536"/>
                    <a:pt x="930453" y="641628"/>
                  </a:cubicBezTo>
                  <a:cubicBezTo>
                    <a:pt x="894360" y="677720"/>
                    <a:pt x="845408" y="697997"/>
                    <a:pt x="794366" y="697997"/>
                  </a:cubicBezTo>
                  <a:lnTo>
                    <a:pt x="192455" y="697997"/>
                  </a:lnTo>
                  <a:cubicBezTo>
                    <a:pt x="86165" y="697997"/>
                    <a:pt x="0" y="611832"/>
                    <a:pt x="0" y="505542"/>
                  </a:cubicBezTo>
                  <a:lnTo>
                    <a:pt x="0" y="192455"/>
                  </a:lnTo>
                  <a:cubicBezTo>
                    <a:pt x="0" y="86165"/>
                    <a:pt x="86165" y="0"/>
                    <a:pt x="192455" y="0"/>
                  </a:cubicBezTo>
                  <a:close/>
                </a:path>
              </a:pathLst>
            </a:custGeom>
            <a:solidFill>
              <a:srgbClr val="907CE1"/>
            </a:solidFill>
          </p:spPr>
        </p:sp>
        <p:sp>
          <p:nvSpPr>
            <p:cNvPr name="TextBox 7" id="7"/>
            <p:cNvSpPr txBox="true"/>
            <p:nvPr/>
          </p:nvSpPr>
          <p:spPr>
            <a:xfrm>
              <a:off x="0" y="-47625"/>
              <a:ext cx="986821" cy="74562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1170962"/>
            <a:ext cx="12349666" cy="1446825"/>
            <a:chOff x="0" y="0"/>
            <a:chExt cx="2734991" cy="320418"/>
          </a:xfrm>
        </p:grpSpPr>
        <p:sp>
          <p:nvSpPr>
            <p:cNvPr name="Freeform 9" id="9"/>
            <p:cNvSpPr/>
            <p:nvPr/>
          </p:nvSpPr>
          <p:spPr>
            <a:xfrm flipH="false" flipV="false" rot="0">
              <a:off x="0" y="0"/>
              <a:ext cx="2734991" cy="320418"/>
            </a:xfrm>
            <a:custGeom>
              <a:avLst/>
              <a:gdLst/>
              <a:ahLst/>
              <a:cxnLst/>
              <a:rect r="r" b="b" t="t" l="l"/>
              <a:pathLst>
                <a:path h="320418" w="2734991">
                  <a:moveTo>
                    <a:pt x="34479" y="0"/>
                  </a:moveTo>
                  <a:lnTo>
                    <a:pt x="2700512" y="0"/>
                  </a:lnTo>
                  <a:cubicBezTo>
                    <a:pt x="2709656" y="0"/>
                    <a:pt x="2718426" y="3633"/>
                    <a:pt x="2724892" y="10099"/>
                  </a:cubicBezTo>
                  <a:cubicBezTo>
                    <a:pt x="2731358" y="16565"/>
                    <a:pt x="2734991" y="25335"/>
                    <a:pt x="2734991" y="34479"/>
                  </a:cubicBezTo>
                  <a:lnTo>
                    <a:pt x="2734991" y="285939"/>
                  </a:lnTo>
                  <a:cubicBezTo>
                    <a:pt x="2734991" y="304981"/>
                    <a:pt x="2719554" y="320418"/>
                    <a:pt x="2700512" y="320418"/>
                  </a:cubicBezTo>
                  <a:lnTo>
                    <a:pt x="34479" y="320418"/>
                  </a:lnTo>
                  <a:cubicBezTo>
                    <a:pt x="25335" y="320418"/>
                    <a:pt x="16565" y="316785"/>
                    <a:pt x="10099" y="310319"/>
                  </a:cubicBezTo>
                  <a:cubicBezTo>
                    <a:pt x="3633" y="303853"/>
                    <a:pt x="0" y="295083"/>
                    <a:pt x="0" y="285939"/>
                  </a:cubicBezTo>
                  <a:lnTo>
                    <a:pt x="0" y="34479"/>
                  </a:lnTo>
                  <a:cubicBezTo>
                    <a:pt x="0" y="25335"/>
                    <a:pt x="3633" y="16565"/>
                    <a:pt x="10099" y="10099"/>
                  </a:cubicBezTo>
                  <a:cubicBezTo>
                    <a:pt x="16565" y="3633"/>
                    <a:pt x="25335" y="0"/>
                    <a:pt x="34479" y="0"/>
                  </a:cubicBezTo>
                  <a:close/>
                </a:path>
              </a:pathLst>
            </a:custGeom>
            <a:solidFill>
              <a:srgbClr val="F9FAF4"/>
            </a:solidFill>
          </p:spPr>
        </p:sp>
        <p:sp>
          <p:nvSpPr>
            <p:cNvPr name="TextBox 10" id="10"/>
            <p:cNvSpPr txBox="true"/>
            <p:nvPr/>
          </p:nvSpPr>
          <p:spPr>
            <a:xfrm>
              <a:off x="0" y="-47625"/>
              <a:ext cx="2734991" cy="368043"/>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028700" y="2970212"/>
            <a:ext cx="5329284" cy="1564935"/>
            <a:chOff x="0" y="0"/>
            <a:chExt cx="2376982" cy="697997"/>
          </a:xfrm>
        </p:grpSpPr>
        <p:sp>
          <p:nvSpPr>
            <p:cNvPr name="Freeform 12" id="12"/>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13" id="13"/>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028700" y="3567374"/>
            <a:ext cx="12349666" cy="1263049"/>
            <a:chOff x="0" y="0"/>
            <a:chExt cx="2734991" cy="279718"/>
          </a:xfrm>
        </p:grpSpPr>
        <p:sp>
          <p:nvSpPr>
            <p:cNvPr name="Freeform 15" id="15"/>
            <p:cNvSpPr/>
            <p:nvPr/>
          </p:nvSpPr>
          <p:spPr>
            <a:xfrm flipH="false" flipV="false" rot="0">
              <a:off x="0" y="0"/>
              <a:ext cx="2734991" cy="279718"/>
            </a:xfrm>
            <a:custGeom>
              <a:avLst/>
              <a:gdLst/>
              <a:ahLst/>
              <a:cxnLst/>
              <a:rect r="r" b="b" t="t" l="l"/>
              <a:pathLst>
                <a:path h="279718" w="2734991">
                  <a:moveTo>
                    <a:pt x="34479" y="0"/>
                  </a:moveTo>
                  <a:lnTo>
                    <a:pt x="2700512" y="0"/>
                  </a:lnTo>
                  <a:cubicBezTo>
                    <a:pt x="2709656" y="0"/>
                    <a:pt x="2718426" y="3633"/>
                    <a:pt x="2724892" y="10099"/>
                  </a:cubicBezTo>
                  <a:cubicBezTo>
                    <a:pt x="2731358" y="16565"/>
                    <a:pt x="2734991" y="25335"/>
                    <a:pt x="2734991" y="34479"/>
                  </a:cubicBezTo>
                  <a:lnTo>
                    <a:pt x="2734991" y="245239"/>
                  </a:lnTo>
                  <a:cubicBezTo>
                    <a:pt x="2734991" y="254384"/>
                    <a:pt x="2731358" y="263153"/>
                    <a:pt x="2724892" y="269620"/>
                  </a:cubicBezTo>
                  <a:cubicBezTo>
                    <a:pt x="2718426" y="276086"/>
                    <a:pt x="2709656" y="279718"/>
                    <a:pt x="2700512" y="279718"/>
                  </a:cubicBezTo>
                  <a:lnTo>
                    <a:pt x="34479" y="279718"/>
                  </a:lnTo>
                  <a:cubicBezTo>
                    <a:pt x="25335" y="279718"/>
                    <a:pt x="16565" y="276086"/>
                    <a:pt x="10099" y="269620"/>
                  </a:cubicBezTo>
                  <a:cubicBezTo>
                    <a:pt x="3633" y="263153"/>
                    <a:pt x="0" y="254384"/>
                    <a:pt x="0" y="245239"/>
                  </a:cubicBezTo>
                  <a:lnTo>
                    <a:pt x="0" y="34479"/>
                  </a:lnTo>
                  <a:cubicBezTo>
                    <a:pt x="0" y="25335"/>
                    <a:pt x="3633" y="16565"/>
                    <a:pt x="10099" y="10099"/>
                  </a:cubicBezTo>
                  <a:cubicBezTo>
                    <a:pt x="16565" y="3633"/>
                    <a:pt x="25335" y="0"/>
                    <a:pt x="34479" y="0"/>
                  </a:cubicBezTo>
                  <a:close/>
                </a:path>
              </a:pathLst>
            </a:custGeom>
            <a:solidFill>
              <a:srgbClr val="F9FAF4"/>
            </a:solidFill>
          </p:spPr>
        </p:sp>
        <p:sp>
          <p:nvSpPr>
            <p:cNvPr name="TextBox 16" id="16"/>
            <p:cNvSpPr txBox="true"/>
            <p:nvPr/>
          </p:nvSpPr>
          <p:spPr>
            <a:xfrm>
              <a:off x="0" y="-47625"/>
              <a:ext cx="2734991" cy="327343"/>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028700" y="5185454"/>
            <a:ext cx="5329284" cy="1564935"/>
            <a:chOff x="0" y="0"/>
            <a:chExt cx="2376982" cy="697997"/>
          </a:xfrm>
        </p:grpSpPr>
        <p:sp>
          <p:nvSpPr>
            <p:cNvPr name="Freeform 18" id="18"/>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19" id="19"/>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028700" y="5782616"/>
            <a:ext cx="16230600" cy="1377349"/>
            <a:chOff x="0" y="0"/>
            <a:chExt cx="3594473" cy="305031"/>
          </a:xfrm>
        </p:grpSpPr>
        <p:sp>
          <p:nvSpPr>
            <p:cNvPr name="Freeform 21" id="21"/>
            <p:cNvSpPr/>
            <p:nvPr/>
          </p:nvSpPr>
          <p:spPr>
            <a:xfrm flipH="false" flipV="false" rot="0">
              <a:off x="0" y="0"/>
              <a:ext cx="3594473" cy="305031"/>
            </a:xfrm>
            <a:custGeom>
              <a:avLst/>
              <a:gdLst/>
              <a:ahLst/>
              <a:cxnLst/>
              <a:rect r="r" b="b" t="t" l="l"/>
              <a:pathLst>
                <a:path h="305031" w="3594473">
                  <a:moveTo>
                    <a:pt x="26235" y="0"/>
                  </a:moveTo>
                  <a:lnTo>
                    <a:pt x="3568238" y="0"/>
                  </a:lnTo>
                  <a:cubicBezTo>
                    <a:pt x="3582727" y="0"/>
                    <a:pt x="3594473" y="11746"/>
                    <a:pt x="3594473" y="26235"/>
                  </a:cubicBezTo>
                  <a:lnTo>
                    <a:pt x="3594473" y="278797"/>
                  </a:lnTo>
                  <a:cubicBezTo>
                    <a:pt x="3594473" y="293286"/>
                    <a:pt x="3582727" y="305031"/>
                    <a:pt x="3568238" y="305031"/>
                  </a:cubicBezTo>
                  <a:lnTo>
                    <a:pt x="26235" y="305031"/>
                  </a:lnTo>
                  <a:cubicBezTo>
                    <a:pt x="19277" y="305031"/>
                    <a:pt x="12604" y="302267"/>
                    <a:pt x="7684" y="297347"/>
                  </a:cubicBezTo>
                  <a:cubicBezTo>
                    <a:pt x="2764" y="292427"/>
                    <a:pt x="0" y="285755"/>
                    <a:pt x="0" y="278797"/>
                  </a:cubicBezTo>
                  <a:lnTo>
                    <a:pt x="0" y="26235"/>
                  </a:lnTo>
                  <a:cubicBezTo>
                    <a:pt x="0" y="11746"/>
                    <a:pt x="11746" y="0"/>
                    <a:pt x="26235" y="0"/>
                  </a:cubicBezTo>
                  <a:close/>
                </a:path>
              </a:pathLst>
            </a:custGeom>
            <a:solidFill>
              <a:srgbClr val="F9FAF4"/>
            </a:solidFill>
          </p:spPr>
        </p:sp>
        <p:sp>
          <p:nvSpPr>
            <p:cNvPr name="TextBox 22" id="22"/>
            <p:cNvSpPr txBox="true"/>
            <p:nvPr/>
          </p:nvSpPr>
          <p:spPr>
            <a:xfrm>
              <a:off x="0" y="-47625"/>
              <a:ext cx="3594473" cy="352656"/>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1028700" y="7512390"/>
            <a:ext cx="5329284" cy="1564935"/>
            <a:chOff x="0" y="0"/>
            <a:chExt cx="2376982" cy="697997"/>
          </a:xfrm>
        </p:grpSpPr>
        <p:sp>
          <p:nvSpPr>
            <p:cNvPr name="Freeform 24" id="24"/>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25" id="25"/>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26" id="26"/>
          <p:cNvGrpSpPr/>
          <p:nvPr/>
        </p:nvGrpSpPr>
        <p:grpSpPr>
          <a:xfrm rot="0">
            <a:off x="1028700" y="8109551"/>
            <a:ext cx="16230600" cy="1134792"/>
            <a:chOff x="0" y="0"/>
            <a:chExt cx="3594473" cy="251314"/>
          </a:xfrm>
        </p:grpSpPr>
        <p:sp>
          <p:nvSpPr>
            <p:cNvPr name="Freeform 27" id="27"/>
            <p:cNvSpPr/>
            <p:nvPr/>
          </p:nvSpPr>
          <p:spPr>
            <a:xfrm flipH="false" flipV="false" rot="0">
              <a:off x="0" y="0"/>
              <a:ext cx="3594473" cy="251314"/>
            </a:xfrm>
            <a:custGeom>
              <a:avLst/>
              <a:gdLst/>
              <a:ahLst/>
              <a:cxnLst/>
              <a:rect r="r" b="b" t="t" l="l"/>
              <a:pathLst>
                <a:path h="251314" w="3594473">
                  <a:moveTo>
                    <a:pt x="26235" y="0"/>
                  </a:moveTo>
                  <a:lnTo>
                    <a:pt x="3568238" y="0"/>
                  </a:lnTo>
                  <a:cubicBezTo>
                    <a:pt x="3582727" y="0"/>
                    <a:pt x="3594473" y="11746"/>
                    <a:pt x="3594473" y="26235"/>
                  </a:cubicBezTo>
                  <a:lnTo>
                    <a:pt x="3594473" y="225079"/>
                  </a:lnTo>
                  <a:cubicBezTo>
                    <a:pt x="3594473" y="232037"/>
                    <a:pt x="3591709" y="238710"/>
                    <a:pt x="3586789" y="243630"/>
                  </a:cubicBezTo>
                  <a:cubicBezTo>
                    <a:pt x="3581869" y="248550"/>
                    <a:pt x="3575196" y="251314"/>
                    <a:pt x="3568238" y="251314"/>
                  </a:cubicBezTo>
                  <a:lnTo>
                    <a:pt x="26235" y="251314"/>
                  </a:lnTo>
                  <a:cubicBezTo>
                    <a:pt x="11746" y="251314"/>
                    <a:pt x="0" y="239568"/>
                    <a:pt x="0" y="225079"/>
                  </a:cubicBezTo>
                  <a:lnTo>
                    <a:pt x="0" y="26235"/>
                  </a:lnTo>
                  <a:cubicBezTo>
                    <a:pt x="0" y="11746"/>
                    <a:pt x="11746" y="0"/>
                    <a:pt x="26235" y="0"/>
                  </a:cubicBezTo>
                  <a:close/>
                </a:path>
              </a:pathLst>
            </a:custGeom>
            <a:solidFill>
              <a:srgbClr val="F9FAF4"/>
            </a:solidFill>
          </p:spPr>
        </p:sp>
        <p:sp>
          <p:nvSpPr>
            <p:cNvPr name="TextBox 28" id="28"/>
            <p:cNvSpPr txBox="true"/>
            <p:nvPr/>
          </p:nvSpPr>
          <p:spPr>
            <a:xfrm>
              <a:off x="0" y="-47625"/>
              <a:ext cx="3594473" cy="298939"/>
            </a:xfrm>
            <a:prstGeom prst="rect">
              <a:avLst/>
            </a:prstGeom>
          </p:spPr>
          <p:txBody>
            <a:bodyPr anchor="ctr" rtlCol="false" tIns="50800" lIns="50800" bIns="50800" rIns="50800"/>
            <a:lstStyle/>
            <a:p>
              <a:pPr algn="ctr">
                <a:lnSpc>
                  <a:spcPts val="2800"/>
                </a:lnSpc>
              </a:pPr>
            </a:p>
          </p:txBody>
        </p:sp>
      </p:grpSp>
      <p:sp>
        <p:nvSpPr>
          <p:cNvPr name="TextBox 29" id="29"/>
          <p:cNvSpPr txBox="true"/>
          <p:nvPr/>
        </p:nvSpPr>
        <p:spPr>
          <a:xfrm rot="0">
            <a:off x="1393698" y="690902"/>
            <a:ext cx="1716719"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met . . . </a:t>
            </a:r>
          </a:p>
        </p:txBody>
      </p:sp>
      <p:sp>
        <p:nvSpPr>
          <p:cNvPr name="TextBox 30" id="30"/>
          <p:cNvSpPr txBox="true"/>
          <p:nvPr/>
        </p:nvSpPr>
        <p:spPr>
          <a:xfrm rot="0">
            <a:off x="1393698" y="1446251"/>
            <a:ext cx="11606753" cy="779145"/>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Xin, a mother juggling the responsibilities of raising two young children while maintaining a full-time position as a Trust Engineer at LinkedIn.</a:t>
            </a:r>
          </a:p>
        </p:txBody>
      </p:sp>
      <p:sp>
        <p:nvSpPr>
          <p:cNvPr name="TextBox 31" id="31"/>
          <p:cNvSpPr txBox="true"/>
          <p:nvPr/>
        </p:nvSpPr>
        <p:spPr>
          <a:xfrm rot="0">
            <a:off x="1393698" y="3776630"/>
            <a:ext cx="11748657" cy="778796"/>
          </a:xfrm>
          <a:prstGeom prst="rect">
            <a:avLst/>
          </a:prstGeom>
        </p:spPr>
        <p:txBody>
          <a:bodyPr anchor="t" rtlCol="false" tIns="0" lIns="0" bIns="0" rIns="0">
            <a:spAutoFit/>
          </a:bodyPr>
          <a:lstStyle/>
          <a:p>
            <a:pPr>
              <a:lnSpc>
                <a:spcPts val="3158"/>
              </a:lnSpc>
            </a:pPr>
            <a:r>
              <a:rPr lang="en-US" sz="2429" spc="-72">
                <a:solidFill>
                  <a:srgbClr val="1C1C1D"/>
                </a:solidFill>
                <a:latin typeface="Be Vietnam"/>
              </a:rPr>
              <a:t>she feels like her 7-year-old son’s “secretary” because she spends so much time scheduling her son’s various activities. </a:t>
            </a:r>
          </a:p>
        </p:txBody>
      </p:sp>
      <p:sp>
        <p:nvSpPr>
          <p:cNvPr name="TextBox 32" id="32"/>
          <p:cNvSpPr txBox="true"/>
          <p:nvPr/>
        </p:nvSpPr>
        <p:spPr>
          <a:xfrm rot="0">
            <a:off x="1393698" y="3087314"/>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were surprised to realize that . . .</a:t>
            </a:r>
          </a:p>
        </p:txBody>
      </p:sp>
      <p:sp>
        <p:nvSpPr>
          <p:cNvPr name="TextBox 33" id="33"/>
          <p:cNvSpPr txBox="true"/>
          <p:nvPr/>
        </p:nvSpPr>
        <p:spPr>
          <a:xfrm rot="0">
            <a:off x="1393698" y="5302556"/>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wonder if this means . . . </a:t>
            </a:r>
          </a:p>
        </p:txBody>
      </p:sp>
      <p:sp>
        <p:nvSpPr>
          <p:cNvPr name="TextBox 34" id="34"/>
          <p:cNvSpPr txBox="true"/>
          <p:nvPr/>
        </p:nvSpPr>
        <p:spPr>
          <a:xfrm rot="0">
            <a:off x="1393698" y="8394366"/>
            <a:ext cx="15402950" cy="388620"/>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ease Xin’s mental burden when coordinating each family member’s schedule.</a:t>
            </a:r>
          </a:p>
        </p:txBody>
      </p:sp>
      <p:sp>
        <p:nvSpPr>
          <p:cNvPr name="TextBox 35" id="35"/>
          <p:cNvSpPr txBox="true"/>
          <p:nvPr/>
        </p:nvSpPr>
        <p:spPr>
          <a:xfrm rot="0">
            <a:off x="1393698" y="7629491"/>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It would be game changing to . . .</a:t>
            </a:r>
          </a:p>
        </p:txBody>
      </p:sp>
      <p:sp>
        <p:nvSpPr>
          <p:cNvPr name="TextBox 36" id="36"/>
          <p:cNvSpPr txBox="true"/>
          <p:nvPr/>
        </p:nvSpPr>
        <p:spPr>
          <a:xfrm rot="0">
            <a:off x="1393698" y="6106466"/>
            <a:ext cx="15402950" cy="778796"/>
          </a:xfrm>
          <a:prstGeom prst="rect">
            <a:avLst/>
          </a:prstGeom>
        </p:spPr>
        <p:txBody>
          <a:bodyPr anchor="t" rtlCol="false" tIns="0" lIns="0" bIns="0" rIns="0">
            <a:spAutoFit/>
          </a:bodyPr>
          <a:lstStyle/>
          <a:p>
            <a:pPr>
              <a:lnSpc>
                <a:spcPts val="3158"/>
              </a:lnSpc>
            </a:pPr>
            <a:r>
              <a:rPr lang="en-US" sz="2429" spc="-72">
                <a:solidFill>
                  <a:srgbClr val="1C1C1D"/>
                </a:solidFill>
                <a:latin typeface="Be Vietnam"/>
              </a:rPr>
              <a:t>Xin feels like the logistical requirements of managing her son takes away from actually enjoying her relationship and time with him.</a:t>
            </a:r>
          </a:p>
        </p:txBody>
      </p:sp>
      <p:sp>
        <p:nvSpPr>
          <p:cNvPr name="Freeform 37" id="37"/>
          <p:cNvSpPr/>
          <p:nvPr/>
        </p:nvSpPr>
        <p:spPr>
          <a:xfrm flipH="false" flipV="false" rot="0">
            <a:off x="14210501" y="1290845"/>
            <a:ext cx="2884708" cy="2884708"/>
          </a:xfrm>
          <a:custGeom>
            <a:avLst/>
            <a:gdLst/>
            <a:ahLst/>
            <a:cxnLst/>
            <a:rect r="r" b="b" t="t" l="l"/>
            <a:pathLst>
              <a:path h="2884708" w="2884708">
                <a:moveTo>
                  <a:pt x="0" y="0"/>
                </a:moveTo>
                <a:lnTo>
                  <a:pt x="2884708" y="0"/>
                </a:lnTo>
                <a:lnTo>
                  <a:pt x="2884708" y="2884708"/>
                </a:lnTo>
                <a:lnTo>
                  <a:pt x="0" y="2884708"/>
                </a:lnTo>
                <a:lnTo>
                  <a:pt x="0" y="0"/>
                </a:lnTo>
                <a:close/>
              </a:path>
            </a:pathLst>
          </a:custGeom>
          <a:blipFill>
            <a:blip r:embed="rId2"/>
            <a:stretch>
              <a:fillRect l="0" t="0" r="0" b="0"/>
            </a:stretch>
          </a:blipFill>
        </p:spPr>
      </p:sp>
      <p:sp>
        <p:nvSpPr>
          <p:cNvPr name="TextBox 38" id="38"/>
          <p:cNvSpPr txBox="true"/>
          <p:nvPr/>
        </p:nvSpPr>
        <p:spPr>
          <a:xfrm rot="0">
            <a:off x="14794496" y="4017581"/>
            <a:ext cx="1716719" cy="537846"/>
          </a:xfrm>
          <a:prstGeom prst="rect">
            <a:avLst/>
          </a:prstGeom>
        </p:spPr>
        <p:txBody>
          <a:bodyPr anchor="t" rtlCol="false" tIns="0" lIns="0" bIns="0" rIns="0">
            <a:spAutoFit/>
          </a:bodyPr>
          <a:lstStyle/>
          <a:p>
            <a:pPr algn="ctr">
              <a:lnSpc>
                <a:spcPts val="4479"/>
              </a:lnSpc>
            </a:pPr>
            <a:r>
              <a:rPr lang="en-US" sz="3199" spc="-31">
                <a:solidFill>
                  <a:srgbClr val="000000"/>
                </a:solidFill>
                <a:latin typeface="Be Vietnam Bold"/>
              </a:rPr>
              <a:t>Xin</a:t>
            </a: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359532" y="2889393"/>
            <a:ext cx="5621935" cy="2520040"/>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75740" y="0"/>
                  </a:moveTo>
                  <a:lnTo>
                    <a:pt x="1481415" y="0"/>
                  </a:lnTo>
                  <a:cubicBezTo>
                    <a:pt x="1523245" y="0"/>
                    <a:pt x="1557155" y="33910"/>
                    <a:pt x="1557155" y="75740"/>
                  </a:cubicBezTo>
                  <a:lnTo>
                    <a:pt x="1557155" y="622257"/>
                  </a:lnTo>
                  <a:cubicBezTo>
                    <a:pt x="1557155" y="642344"/>
                    <a:pt x="1549175" y="661609"/>
                    <a:pt x="1534971" y="675813"/>
                  </a:cubicBezTo>
                  <a:cubicBezTo>
                    <a:pt x="1520767" y="690017"/>
                    <a:pt x="1501502" y="697997"/>
                    <a:pt x="1481415" y="697997"/>
                  </a:cubicBezTo>
                  <a:lnTo>
                    <a:pt x="75740" y="697997"/>
                  </a:lnTo>
                  <a:cubicBezTo>
                    <a:pt x="33910" y="697997"/>
                    <a:pt x="0" y="664087"/>
                    <a:pt x="0" y="622257"/>
                  </a:cubicBezTo>
                  <a:lnTo>
                    <a:pt x="0" y="75740"/>
                  </a:lnTo>
                  <a:cubicBezTo>
                    <a:pt x="0" y="33910"/>
                    <a:pt x="33910" y="0"/>
                    <a:pt x="75740"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359532" y="3958380"/>
            <a:ext cx="15645586" cy="2906052"/>
            <a:chOff x="0" y="0"/>
            <a:chExt cx="2151698" cy="399662"/>
          </a:xfrm>
        </p:grpSpPr>
        <p:sp>
          <p:nvSpPr>
            <p:cNvPr name="Freeform 6" id="6"/>
            <p:cNvSpPr/>
            <p:nvPr/>
          </p:nvSpPr>
          <p:spPr>
            <a:xfrm flipH="false" flipV="false" rot="0">
              <a:off x="0" y="0"/>
              <a:ext cx="2151698" cy="399662"/>
            </a:xfrm>
            <a:custGeom>
              <a:avLst/>
              <a:gdLst/>
              <a:ahLst/>
              <a:cxnLst/>
              <a:rect r="r" b="b" t="t" l="l"/>
              <a:pathLst>
                <a:path h="399662" w="2151698">
                  <a:moveTo>
                    <a:pt x="27216" y="0"/>
                  </a:moveTo>
                  <a:lnTo>
                    <a:pt x="2124483" y="0"/>
                  </a:lnTo>
                  <a:cubicBezTo>
                    <a:pt x="2131701" y="0"/>
                    <a:pt x="2138623" y="2867"/>
                    <a:pt x="2143727" y="7971"/>
                  </a:cubicBezTo>
                  <a:cubicBezTo>
                    <a:pt x="2148831" y="13075"/>
                    <a:pt x="2151698" y="19998"/>
                    <a:pt x="2151698" y="27216"/>
                  </a:cubicBezTo>
                  <a:lnTo>
                    <a:pt x="2151698" y="372446"/>
                  </a:lnTo>
                  <a:cubicBezTo>
                    <a:pt x="2151698" y="379664"/>
                    <a:pt x="2148831" y="386587"/>
                    <a:pt x="2143727" y="391691"/>
                  </a:cubicBezTo>
                  <a:cubicBezTo>
                    <a:pt x="2138623" y="396795"/>
                    <a:pt x="2131701" y="399662"/>
                    <a:pt x="2124483" y="399662"/>
                  </a:cubicBezTo>
                  <a:lnTo>
                    <a:pt x="27216" y="399662"/>
                  </a:lnTo>
                  <a:cubicBezTo>
                    <a:pt x="19998" y="399662"/>
                    <a:pt x="13075" y="396795"/>
                    <a:pt x="7971" y="391691"/>
                  </a:cubicBezTo>
                  <a:cubicBezTo>
                    <a:pt x="2867" y="386587"/>
                    <a:pt x="0" y="379664"/>
                    <a:pt x="0" y="372446"/>
                  </a:cubicBezTo>
                  <a:lnTo>
                    <a:pt x="0" y="27216"/>
                  </a:lnTo>
                  <a:cubicBezTo>
                    <a:pt x="0" y="19998"/>
                    <a:pt x="2867" y="13075"/>
                    <a:pt x="7971" y="7971"/>
                  </a:cubicBezTo>
                  <a:cubicBezTo>
                    <a:pt x="13075" y="2867"/>
                    <a:pt x="19998" y="0"/>
                    <a:pt x="27216" y="0"/>
                  </a:cubicBezTo>
                  <a:close/>
                </a:path>
              </a:pathLst>
            </a:custGeom>
            <a:solidFill>
              <a:srgbClr val="F9FAF4"/>
            </a:solidFill>
          </p:spPr>
        </p:sp>
        <p:sp>
          <p:nvSpPr>
            <p:cNvPr name="TextBox 7" id="7"/>
            <p:cNvSpPr txBox="true"/>
            <p:nvPr/>
          </p:nvSpPr>
          <p:spPr>
            <a:xfrm>
              <a:off x="0" y="-47625"/>
              <a:ext cx="2151698" cy="447287"/>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947295" y="4566263"/>
            <a:ext cx="15786638" cy="1581451"/>
          </a:xfrm>
          <a:prstGeom prst="rect">
            <a:avLst/>
          </a:prstGeom>
        </p:spPr>
        <p:txBody>
          <a:bodyPr anchor="t" rtlCol="false" tIns="0" lIns="0" bIns="0" rIns="0">
            <a:spAutoFit/>
          </a:bodyPr>
          <a:lstStyle/>
          <a:p>
            <a:pPr>
              <a:lnSpc>
                <a:spcPts val="6280"/>
              </a:lnSpc>
            </a:pPr>
            <a:r>
              <a:rPr lang="en-US" sz="4830" spc="-144">
                <a:solidFill>
                  <a:srgbClr val="1C1C1D"/>
                </a:solidFill>
                <a:latin typeface="Be Vietnam"/>
              </a:rPr>
              <a:t>relieve the mental burden of scheduling in personal, relationship, and familial settings?</a:t>
            </a:r>
          </a:p>
        </p:txBody>
      </p:sp>
      <p:sp>
        <p:nvSpPr>
          <p:cNvPr name="TextBox 9" id="9"/>
          <p:cNvSpPr txBox="true"/>
          <p:nvPr/>
        </p:nvSpPr>
        <p:spPr>
          <a:xfrm rot="0">
            <a:off x="1947295" y="3111917"/>
            <a:ext cx="5265016" cy="652917"/>
          </a:xfrm>
          <a:prstGeom prst="rect">
            <a:avLst/>
          </a:prstGeom>
        </p:spPr>
        <p:txBody>
          <a:bodyPr anchor="t" rtlCol="false" tIns="0" lIns="0" bIns="0" rIns="0">
            <a:spAutoFit/>
          </a:bodyPr>
          <a:lstStyle/>
          <a:p>
            <a:pPr>
              <a:lnSpc>
                <a:spcPts val="5410"/>
              </a:lnSpc>
            </a:pPr>
            <a:r>
              <a:rPr lang="en-US" sz="3864" spc="-38">
                <a:solidFill>
                  <a:srgbClr val="F9FAF4"/>
                </a:solidFill>
                <a:latin typeface="Be Vietnam Bold"/>
              </a:rPr>
              <a:t>HOW MIGHT WE</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177271" cy="10287000"/>
            <a:chOff x="0" y="0"/>
            <a:chExt cx="2032423" cy="2278187"/>
          </a:xfrm>
        </p:grpSpPr>
        <p:sp>
          <p:nvSpPr>
            <p:cNvPr name="Freeform 3" id="3"/>
            <p:cNvSpPr/>
            <p:nvPr/>
          </p:nvSpPr>
          <p:spPr>
            <a:xfrm flipH="false" flipV="false" rot="0">
              <a:off x="0" y="0"/>
              <a:ext cx="2032423" cy="2278187"/>
            </a:xfrm>
            <a:custGeom>
              <a:avLst/>
              <a:gdLst/>
              <a:ahLst/>
              <a:cxnLst/>
              <a:rect r="r" b="b" t="t" l="l"/>
              <a:pathLst>
                <a:path h="2278187" w="2032423">
                  <a:moveTo>
                    <a:pt x="46398" y="0"/>
                  </a:moveTo>
                  <a:lnTo>
                    <a:pt x="1986025" y="0"/>
                  </a:lnTo>
                  <a:cubicBezTo>
                    <a:pt x="1998331" y="0"/>
                    <a:pt x="2010132" y="4888"/>
                    <a:pt x="2018834" y="13590"/>
                  </a:cubicBezTo>
                  <a:cubicBezTo>
                    <a:pt x="2027535" y="22291"/>
                    <a:pt x="2032423" y="34092"/>
                    <a:pt x="2032423" y="46398"/>
                  </a:cubicBezTo>
                  <a:lnTo>
                    <a:pt x="2032423" y="2231789"/>
                  </a:lnTo>
                  <a:cubicBezTo>
                    <a:pt x="2032423" y="2257414"/>
                    <a:pt x="2011650" y="2278187"/>
                    <a:pt x="1986025" y="2278187"/>
                  </a:cubicBezTo>
                  <a:lnTo>
                    <a:pt x="46398" y="2278187"/>
                  </a:lnTo>
                  <a:cubicBezTo>
                    <a:pt x="34092" y="2278187"/>
                    <a:pt x="22291" y="2273299"/>
                    <a:pt x="13590" y="2264597"/>
                  </a:cubicBezTo>
                  <a:cubicBezTo>
                    <a:pt x="4888" y="2255896"/>
                    <a:pt x="0" y="2244095"/>
                    <a:pt x="0" y="2231789"/>
                  </a:cubicBezTo>
                  <a:lnTo>
                    <a:pt x="0" y="46398"/>
                  </a:lnTo>
                  <a:cubicBezTo>
                    <a:pt x="0" y="34092"/>
                    <a:pt x="4888" y="22291"/>
                    <a:pt x="13590" y="13590"/>
                  </a:cubicBezTo>
                  <a:cubicBezTo>
                    <a:pt x="22291" y="4888"/>
                    <a:pt x="34092" y="0"/>
                    <a:pt x="46398" y="0"/>
                  </a:cubicBezTo>
                  <a:close/>
                </a:path>
              </a:pathLst>
            </a:custGeom>
            <a:solidFill>
              <a:srgbClr val="1C1C1D"/>
            </a:solidFill>
          </p:spPr>
        </p:sp>
        <p:sp>
          <p:nvSpPr>
            <p:cNvPr name="TextBox 4" id="4"/>
            <p:cNvSpPr txBox="true"/>
            <p:nvPr/>
          </p:nvSpPr>
          <p:spPr>
            <a:xfrm>
              <a:off x="0" y="-47625"/>
              <a:ext cx="2032423"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7570" y="1157782"/>
            <a:ext cx="6881693"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Solution #2</a:t>
            </a:r>
          </a:p>
        </p:txBody>
      </p:sp>
      <p:sp>
        <p:nvSpPr>
          <p:cNvPr name="TextBox 6" id="6"/>
          <p:cNvSpPr txBox="true"/>
          <p:nvPr/>
        </p:nvSpPr>
        <p:spPr>
          <a:xfrm rot="0">
            <a:off x="1028700" y="3169136"/>
            <a:ext cx="6383964" cy="49288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An app/extension that judges whether or not you can schedule certain plans based on your location, traffic, personal “dawdle” history, destination, and more. </a:t>
            </a:r>
            <a:r>
              <a:rPr lang="en-US" sz="2826">
                <a:solidFill>
                  <a:srgbClr val="907CE1"/>
                </a:solidFill>
                <a:latin typeface="Canva Sans Bold"/>
              </a:rPr>
              <a:t>Will also optimize routes </a:t>
            </a:r>
            <a:r>
              <a:rPr lang="en-US" sz="2826">
                <a:solidFill>
                  <a:srgbClr val="F9FAF4"/>
                </a:solidFill>
                <a:latin typeface="Canva Sans"/>
              </a:rPr>
              <a:t>based on tasks you need to complete but haven’t scheduled like getting gas, picking up a prescription, buying groceries, etc.</a:t>
            </a:r>
          </a:p>
        </p:txBody>
      </p:sp>
      <p:sp>
        <p:nvSpPr>
          <p:cNvPr name="TextBox 7" id="7"/>
          <p:cNvSpPr txBox="true"/>
          <p:nvPr/>
        </p:nvSpPr>
        <p:spPr>
          <a:xfrm rot="0">
            <a:off x="9732370" y="1157782"/>
            <a:ext cx="10689838" cy="2730492"/>
          </a:xfrm>
          <a:prstGeom prst="rect">
            <a:avLst/>
          </a:prstGeom>
        </p:spPr>
        <p:txBody>
          <a:bodyPr anchor="t" rtlCol="false" tIns="0" lIns="0" bIns="0" rIns="0">
            <a:spAutoFit/>
          </a:bodyPr>
          <a:lstStyle/>
          <a:p>
            <a:pPr>
              <a:lnSpc>
                <a:spcPts val="10599"/>
              </a:lnSpc>
            </a:pPr>
            <a:r>
              <a:rPr lang="en-US" sz="9999" spc="-299">
                <a:solidFill>
                  <a:srgbClr val="000000"/>
                </a:solidFill>
                <a:latin typeface="Be Vietnam"/>
              </a:rPr>
              <a:t>Cr</a:t>
            </a:r>
            <a:r>
              <a:rPr lang="en-US" sz="9999" spc="-299">
                <a:solidFill>
                  <a:srgbClr val="000000"/>
                </a:solidFill>
                <a:latin typeface="Be Vietnam"/>
              </a:rPr>
              <a:t>itical Assumption</a:t>
            </a:r>
            <a:r>
              <a:rPr lang="en-US" sz="9999" spc="-299">
                <a:solidFill>
                  <a:srgbClr val="F9FAF4"/>
                </a:solidFill>
                <a:latin typeface="Be Vietnam"/>
              </a:rPr>
              <a:t>itical</a:t>
            </a:r>
          </a:p>
        </p:txBody>
      </p:sp>
      <p:sp>
        <p:nvSpPr>
          <p:cNvPr name="TextBox 8" id="8"/>
          <p:cNvSpPr txBox="true"/>
          <p:nvPr/>
        </p:nvSpPr>
        <p:spPr>
          <a:xfrm rot="0">
            <a:off x="9732370" y="4517210"/>
            <a:ext cx="6622968" cy="358076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People are overly ambitious when scheduling plans and making to-do lists for the day; they tend to miss events or forget about tasks or show up late.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458820" y="3250902"/>
            <a:ext cx="7946198" cy="6356958"/>
          </a:xfrm>
          <a:custGeom>
            <a:avLst/>
            <a:gdLst/>
            <a:ahLst/>
            <a:cxnLst/>
            <a:rect r="r" b="b" t="t" l="l"/>
            <a:pathLst>
              <a:path h="6356958" w="7946198">
                <a:moveTo>
                  <a:pt x="0" y="0"/>
                </a:moveTo>
                <a:lnTo>
                  <a:pt x="7946197" y="0"/>
                </a:lnTo>
                <a:lnTo>
                  <a:pt x="7946197" y="6356958"/>
                </a:lnTo>
                <a:lnTo>
                  <a:pt x="0" y="6356958"/>
                </a:lnTo>
                <a:lnTo>
                  <a:pt x="0" y="0"/>
                </a:lnTo>
                <a:close/>
              </a:path>
            </a:pathLst>
          </a:custGeom>
          <a:blipFill>
            <a:blip r:embed="rId2"/>
            <a:stretch>
              <a:fillRect l="0" t="0" r="0" b="0"/>
            </a:stretch>
          </a:blipFill>
        </p:spPr>
      </p:sp>
      <p:sp>
        <p:nvSpPr>
          <p:cNvPr name="TextBox 6" id="6"/>
          <p:cNvSpPr txBox="true"/>
          <p:nvPr/>
        </p:nvSpPr>
        <p:spPr>
          <a:xfrm rot="0">
            <a:off x="1028700" y="776427"/>
            <a:ext cx="6806437"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The Prototype</a:t>
            </a:r>
          </a:p>
        </p:txBody>
      </p:sp>
      <p:sp>
        <p:nvSpPr>
          <p:cNvPr name="TextBox 7" id="7"/>
          <p:cNvSpPr txBox="true"/>
          <p:nvPr/>
        </p:nvSpPr>
        <p:spPr>
          <a:xfrm rot="0">
            <a:off x="9144000" y="3462776"/>
            <a:ext cx="8457230" cy="29806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We asked people to walk us through a past day on their calendar, and whether of not they actually completed all the tasks they wanted to complete. If not, why not?</a:t>
            </a:r>
          </a:p>
        </p:txBody>
      </p:sp>
      <p:grpSp>
        <p:nvGrpSpPr>
          <p:cNvPr name="Group 8" id="8"/>
          <p:cNvGrpSpPr/>
          <p:nvPr/>
        </p:nvGrpSpPr>
        <p:grpSpPr>
          <a:xfrm rot="0">
            <a:off x="9144000" y="7200862"/>
            <a:ext cx="8115300" cy="2057438"/>
            <a:chOff x="0" y="0"/>
            <a:chExt cx="12030456" cy="3050031"/>
          </a:xfrm>
        </p:grpSpPr>
        <p:sp>
          <p:nvSpPr>
            <p:cNvPr name="Freeform 9" id="9"/>
            <p:cNvSpPr/>
            <p:nvPr/>
          </p:nvSpPr>
          <p:spPr>
            <a:xfrm flipH="false" flipV="false" rot="0">
              <a:off x="0" y="0"/>
              <a:ext cx="12030456" cy="3050031"/>
            </a:xfrm>
            <a:custGeom>
              <a:avLst/>
              <a:gdLst/>
              <a:ahLst/>
              <a:cxnLst/>
              <a:rect r="r" b="b" t="t" l="l"/>
              <a:pathLst>
                <a:path h="3050031" w="12030456">
                  <a:moveTo>
                    <a:pt x="28620" y="0"/>
                  </a:moveTo>
                  <a:lnTo>
                    <a:pt x="12001836" y="0"/>
                  </a:lnTo>
                  <a:cubicBezTo>
                    <a:pt x="12017642" y="0"/>
                    <a:pt x="12030456" y="12813"/>
                    <a:pt x="12030456" y="28620"/>
                  </a:cubicBezTo>
                  <a:lnTo>
                    <a:pt x="12030456" y="3021411"/>
                  </a:lnTo>
                  <a:cubicBezTo>
                    <a:pt x="12030456" y="3037217"/>
                    <a:pt x="12017642" y="3050031"/>
                    <a:pt x="12001836" y="3050031"/>
                  </a:cubicBezTo>
                  <a:lnTo>
                    <a:pt x="28620" y="3050031"/>
                  </a:lnTo>
                  <a:cubicBezTo>
                    <a:pt x="12813" y="3050031"/>
                    <a:pt x="0" y="3037217"/>
                    <a:pt x="0" y="3021411"/>
                  </a:cubicBezTo>
                  <a:lnTo>
                    <a:pt x="0" y="28620"/>
                  </a:lnTo>
                  <a:cubicBezTo>
                    <a:pt x="0" y="12813"/>
                    <a:pt x="12813" y="0"/>
                    <a:pt x="28620" y="0"/>
                  </a:cubicBezTo>
                  <a:close/>
                </a:path>
              </a:pathLst>
            </a:custGeom>
            <a:solidFill>
              <a:srgbClr val="DBDBDB"/>
            </a:solidFill>
            <a:ln cap="rnd">
              <a:noFill/>
              <a:prstDash val="sysDot"/>
              <a:round/>
            </a:ln>
          </p:spPr>
        </p:sp>
        <p:sp>
          <p:nvSpPr>
            <p:cNvPr name="TextBox 10" id="10"/>
            <p:cNvSpPr txBox="true"/>
            <p:nvPr/>
          </p:nvSpPr>
          <p:spPr>
            <a:xfrm>
              <a:off x="0" y="-38100"/>
              <a:ext cx="12030456" cy="3088131"/>
            </a:xfrm>
            <a:prstGeom prst="rect">
              <a:avLst/>
            </a:prstGeom>
          </p:spPr>
          <p:txBody>
            <a:bodyPr anchor="ctr" rtlCol="false" tIns="254000" lIns="254000" bIns="254000" rIns="254000"/>
            <a:lstStyle/>
            <a:p>
              <a:pPr>
                <a:lnSpc>
                  <a:spcPts val="3219"/>
                </a:lnSpc>
              </a:pPr>
              <a:r>
                <a:rPr lang="en-US" sz="2299">
                  <a:solidFill>
                    <a:srgbClr val="000000"/>
                  </a:solidFill>
                  <a:latin typeface="Be Vietnam"/>
                </a:rPr>
                <a:t>Critical Assumption: People are overly ambitious when scheduling plans and making to-do lists for the day; they tend to miss events or forget about tasks or show up late.</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3" id="3"/>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4" id="4"/>
          <p:cNvGrpSpPr/>
          <p:nvPr/>
        </p:nvGrpSpPr>
        <p:grpSpPr>
          <a:xfrm rot="0">
            <a:off x="8368143" y="1023938"/>
            <a:ext cx="9321646" cy="8229600"/>
            <a:chOff x="0" y="0"/>
            <a:chExt cx="2064397" cy="1822550"/>
          </a:xfrm>
        </p:grpSpPr>
        <p:sp>
          <p:nvSpPr>
            <p:cNvPr name="Freeform 5" id="5"/>
            <p:cNvSpPr/>
            <p:nvPr/>
          </p:nvSpPr>
          <p:spPr>
            <a:xfrm flipH="false" flipV="false" rot="0">
              <a:off x="0" y="0"/>
              <a:ext cx="2064397" cy="1822550"/>
            </a:xfrm>
            <a:custGeom>
              <a:avLst/>
              <a:gdLst/>
              <a:ahLst/>
              <a:cxnLst/>
              <a:rect r="r" b="b" t="t" l="l"/>
              <a:pathLst>
                <a:path h="1822550" w="2064397">
                  <a:moveTo>
                    <a:pt x="45679" y="0"/>
                  </a:moveTo>
                  <a:lnTo>
                    <a:pt x="2018718" y="0"/>
                  </a:lnTo>
                  <a:cubicBezTo>
                    <a:pt x="2030833" y="0"/>
                    <a:pt x="2042451" y="4813"/>
                    <a:pt x="2051018" y="13379"/>
                  </a:cubicBezTo>
                  <a:cubicBezTo>
                    <a:pt x="2059584" y="21946"/>
                    <a:pt x="2064397" y="33564"/>
                    <a:pt x="2064397" y="45679"/>
                  </a:cubicBezTo>
                  <a:lnTo>
                    <a:pt x="2064397" y="1776870"/>
                  </a:lnTo>
                  <a:cubicBezTo>
                    <a:pt x="2064397" y="1802098"/>
                    <a:pt x="2043946" y="1822550"/>
                    <a:pt x="2018718" y="1822550"/>
                  </a:cubicBezTo>
                  <a:lnTo>
                    <a:pt x="45679" y="1822550"/>
                  </a:lnTo>
                  <a:cubicBezTo>
                    <a:pt x="20451" y="1822550"/>
                    <a:pt x="0" y="1802098"/>
                    <a:pt x="0" y="1776870"/>
                  </a:cubicBezTo>
                  <a:lnTo>
                    <a:pt x="0" y="45679"/>
                  </a:lnTo>
                  <a:cubicBezTo>
                    <a:pt x="0" y="33564"/>
                    <a:pt x="4813" y="21946"/>
                    <a:pt x="13379" y="13379"/>
                  </a:cubicBezTo>
                  <a:cubicBezTo>
                    <a:pt x="21946" y="4813"/>
                    <a:pt x="33564" y="0"/>
                    <a:pt x="45679" y="0"/>
                  </a:cubicBezTo>
                  <a:close/>
                </a:path>
              </a:pathLst>
            </a:custGeom>
            <a:solidFill>
              <a:srgbClr val="DBDBDB"/>
            </a:solidFill>
          </p:spPr>
        </p:sp>
        <p:sp>
          <p:nvSpPr>
            <p:cNvPr name="TextBox 6" id="6"/>
            <p:cNvSpPr txBox="true"/>
            <p:nvPr/>
          </p:nvSpPr>
          <p:spPr>
            <a:xfrm>
              <a:off x="0" y="-47625"/>
              <a:ext cx="2064397" cy="187017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028691" y="6803823"/>
            <a:ext cx="6385254" cy="2112530"/>
            <a:chOff x="0" y="0"/>
            <a:chExt cx="9465764" cy="3131702"/>
          </a:xfrm>
        </p:grpSpPr>
        <p:sp>
          <p:nvSpPr>
            <p:cNvPr name="Freeform 8" id="8"/>
            <p:cNvSpPr/>
            <p:nvPr/>
          </p:nvSpPr>
          <p:spPr>
            <a:xfrm flipH="false" flipV="false" rot="0">
              <a:off x="0" y="0"/>
              <a:ext cx="9465764" cy="3131701"/>
            </a:xfrm>
            <a:custGeom>
              <a:avLst/>
              <a:gdLst/>
              <a:ahLst/>
              <a:cxnLst/>
              <a:rect r="r" b="b" t="t" l="l"/>
              <a:pathLst>
                <a:path h="3131701" w="9465764">
                  <a:moveTo>
                    <a:pt x="36374" y="0"/>
                  </a:moveTo>
                  <a:lnTo>
                    <a:pt x="9429390" y="0"/>
                  </a:lnTo>
                  <a:cubicBezTo>
                    <a:pt x="9449479" y="0"/>
                    <a:pt x="9465764" y="16285"/>
                    <a:pt x="9465764" y="36374"/>
                  </a:cubicBezTo>
                  <a:lnTo>
                    <a:pt x="9465764" y="3095327"/>
                  </a:lnTo>
                  <a:cubicBezTo>
                    <a:pt x="9465764" y="3104974"/>
                    <a:pt x="9461932" y="3114226"/>
                    <a:pt x="9455110" y="3121048"/>
                  </a:cubicBezTo>
                  <a:cubicBezTo>
                    <a:pt x="9448289" y="3127869"/>
                    <a:pt x="9439037" y="3131701"/>
                    <a:pt x="9429390" y="3131701"/>
                  </a:cubicBezTo>
                  <a:lnTo>
                    <a:pt x="36374" y="3131701"/>
                  </a:lnTo>
                  <a:cubicBezTo>
                    <a:pt x="26727" y="3131701"/>
                    <a:pt x="17475" y="3127869"/>
                    <a:pt x="10654" y="3121048"/>
                  </a:cubicBezTo>
                  <a:cubicBezTo>
                    <a:pt x="3832" y="3114226"/>
                    <a:pt x="0" y="3104974"/>
                    <a:pt x="0" y="3095327"/>
                  </a:cubicBezTo>
                  <a:lnTo>
                    <a:pt x="0" y="36374"/>
                  </a:lnTo>
                  <a:cubicBezTo>
                    <a:pt x="0" y="26727"/>
                    <a:pt x="3832" y="17475"/>
                    <a:pt x="10654" y="10654"/>
                  </a:cubicBezTo>
                  <a:cubicBezTo>
                    <a:pt x="17475" y="3832"/>
                    <a:pt x="26727" y="0"/>
                    <a:pt x="36374" y="0"/>
                  </a:cubicBezTo>
                  <a:close/>
                </a:path>
              </a:pathLst>
            </a:custGeom>
            <a:solidFill>
              <a:srgbClr val="231F1F"/>
            </a:solidFill>
            <a:ln cap="rnd">
              <a:noFill/>
              <a:prstDash val="sysDot"/>
              <a:round/>
            </a:ln>
          </p:spPr>
        </p:sp>
        <p:sp>
          <p:nvSpPr>
            <p:cNvPr name="TextBox 9" id="9"/>
            <p:cNvSpPr txBox="true"/>
            <p:nvPr/>
          </p:nvSpPr>
          <p:spPr>
            <a:xfrm>
              <a:off x="0" y="-57150"/>
              <a:ext cx="9465764" cy="3188852"/>
            </a:xfrm>
            <a:prstGeom prst="rect">
              <a:avLst/>
            </a:prstGeom>
          </p:spPr>
          <p:txBody>
            <a:bodyPr anchor="ctr" rtlCol="false" tIns="254000" lIns="254000" bIns="254000" rIns="254000"/>
            <a:lstStyle/>
            <a:p>
              <a:pPr>
                <a:lnSpc>
                  <a:spcPts val="4339"/>
                </a:lnSpc>
              </a:pPr>
              <a:r>
                <a:rPr lang="en-US" sz="3099">
                  <a:solidFill>
                    <a:srgbClr val="FFFFFF"/>
                  </a:solidFill>
                  <a:latin typeface="Be Vietnam"/>
                </a:rPr>
                <a:t>Looking for diversity in age, occupation, and levels of busyness</a:t>
              </a:r>
            </a:p>
          </p:txBody>
        </p:sp>
      </p:grpSp>
      <p:sp>
        <p:nvSpPr>
          <p:cNvPr name="Freeform 10" id="10"/>
          <p:cNvSpPr/>
          <p:nvPr/>
        </p:nvSpPr>
        <p:spPr>
          <a:xfrm flipH="false" flipV="false" rot="0">
            <a:off x="8500041" y="1264098"/>
            <a:ext cx="1868328" cy="1868328"/>
          </a:xfrm>
          <a:custGeom>
            <a:avLst/>
            <a:gdLst/>
            <a:ahLst/>
            <a:cxnLst/>
            <a:rect r="r" b="b" t="t" l="l"/>
            <a:pathLst>
              <a:path h="1868328" w="1868328">
                <a:moveTo>
                  <a:pt x="0" y="0"/>
                </a:moveTo>
                <a:lnTo>
                  <a:pt x="1868328" y="0"/>
                </a:lnTo>
                <a:lnTo>
                  <a:pt x="1868328" y="1868327"/>
                </a:lnTo>
                <a:lnTo>
                  <a:pt x="0" y="1868327"/>
                </a:lnTo>
                <a:lnTo>
                  <a:pt x="0" y="0"/>
                </a:lnTo>
                <a:close/>
              </a:path>
            </a:pathLst>
          </a:custGeom>
          <a:blipFill>
            <a:blip r:embed="rId2"/>
            <a:stretch>
              <a:fillRect l="0" t="0" r="0" b="0"/>
            </a:stretch>
          </a:blipFill>
        </p:spPr>
      </p:sp>
      <p:sp>
        <p:nvSpPr>
          <p:cNvPr name="Freeform 11" id="11"/>
          <p:cNvSpPr/>
          <p:nvPr/>
        </p:nvSpPr>
        <p:spPr>
          <a:xfrm flipH="false" flipV="false" rot="0">
            <a:off x="8522662" y="4066037"/>
            <a:ext cx="1823085" cy="1823085"/>
          </a:xfrm>
          <a:custGeom>
            <a:avLst/>
            <a:gdLst/>
            <a:ahLst/>
            <a:cxnLst/>
            <a:rect r="r" b="b" t="t" l="l"/>
            <a:pathLst>
              <a:path h="1823085" w="1823085">
                <a:moveTo>
                  <a:pt x="0" y="0"/>
                </a:moveTo>
                <a:lnTo>
                  <a:pt x="1823085" y="0"/>
                </a:lnTo>
                <a:lnTo>
                  <a:pt x="1823085" y="1823085"/>
                </a:lnTo>
                <a:lnTo>
                  <a:pt x="0" y="1823085"/>
                </a:lnTo>
                <a:lnTo>
                  <a:pt x="0" y="0"/>
                </a:lnTo>
                <a:close/>
              </a:path>
            </a:pathLst>
          </a:custGeom>
          <a:blipFill>
            <a:blip r:embed="rId3"/>
            <a:stretch>
              <a:fillRect l="0" t="0" r="0" b="0"/>
            </a:stretch>
          </a:blipFill>
        </p:spPr>
      </p:sp>
      <p:sp>
        <p:nvSpPr>
          <p:cNvPr name="Freeform 12" id="12"/>
          <p:cNvSpPr/>
          <p:nvPr/>
        </p:nvSpPr>
        <p:spPr>
          <a:xfrm flipH="false" flipV="false" rot="0">
            <a:off x="8368143" y="6659100"/>
            <a:ext cx="2112530" cy="2112530"/>
          </a:xfrm>
          <a:custGeom>
            <a:avLst/>
            <a:gdLst/>
            <a:ahLst/>
            <a:cxnLst/>
            <a:rect r="r" b="b" t="t" l="l"/>
            <a:pathLst>
              <a:path h="2112530" w="2112530">
                <a:moveTo>
                  <a:pt x="0" y="0"/>
                </a:moveTo>
                <a:lnTo>
                  <a:pt x="2112530" y="0"/>
                </a:lnTo>
                <a:lnTo>
                  <a:pt x="2112530" y="2112530"/>
                </a:lnTo>
                <a:lnTo>
                  <a:pt x="0" y="2112530"/>
                </a:lnTo>
                <a:lnTo>
                  <a:pt x="0" y="0"/>
                </a:lnTo>
                <a:close/>
              </a:path>
            </a:pathLst>
          </a:custGeom>
          <a:blipFill>
            <a:blip r:embed="rId4"/>
            <a:stretch>
              <a:fillRect l="0" t="0" r="0" b="0"/>
            </a:stretch>
          </a:blipFill>
        </p:spPr>
      </p:sp>
      <p:sp>
        <p:nvSpPr>
          <p:cNvPr name="TextBox 13" id="13"/>
          <p:cNvSpPr txBox="true"/>
          <p:nvPr/>
        </p:nvSpPr>
        <p:spPr>
          <a:xfrm rot="0">
            <a:off x="1028691" y="2469646"/>
            <a:ext cx="6385254" cy="2371725"/>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Testing Participants</a:t>
            </a:r>
          </a:p>
        </p:txBody>
      </p:sp>
      <p:sp>
        <p:nvSpPr>
          <p:cNvPr name="TextBox 14" id="14"/>
          <p:cNvSpPr txBox="true"/>
          <p:nvPr/>
        </p:nvSpPr>
        <p:spPr>
          <a:xfrm rot="0">
            <a:off x="10647463" y="1529528"/>
            <a:ext cx="6611837"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Amy</a:t>
            </a:r>
          </a:p>
          <a:p>
            <a:pPr marL="777240" indent="-388620" lvl="1">
              <a:lnSpc>
                <a:spcPts val="5040"/>
              </a:lnSpc>
              <a:buFont typeface="Arial"/>
              <a:buChar char="•"/>
            </a:pPr>
            <a:r>
              <a:rPr lang="en-US" sz="3600" spc="-36">
                <a:solidFill>
                  <a:srgbClr val="F9FAF4"/>
                </a:solidFill>
                <a:latin typeface="Be Vietnam"/>
              </a:rPr>
              <a:t>42 yo Cambodian small business owner</a:t>
            </a:r>
          </a:p>
        </p:txBody>
      </p:sp>
      <p:sp>
        <p:nvSpPr>
          <p:cNvPr name="TextBox 15" id="15"/>
          <p:cNvSpPr txBox="true"/>
          <p:nvPr/>
        </p:nvSpPr>
        <p:spPr>
          <a:xfrm rot="0">
            <a:off x="10647463" y="4165282"/>
            <a:ext cx="5667518"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Daphne</a:t>
            </a:r>
          </a:p>
          <a:p>
            <a:pPr marL="777240" indent="-388620" lvl="1">
              <a:lnSpc>
                <a:spcPts val="5040"/>
              </a:lnSpc>
              <a:buFont typeface="Arial"/>
              <a:buChar char="•"/>
            </a:pPr>
            <a:r>
              <a:rPr lang="en-US" sz="3600" spc="-36">
                <a:solidFill>
                  <a:srgbClr val="F9FAF4"/>
                </a:solidFill>
                <a:latin typeface="Be Vietnam"/>
              </a:rPr>
              <a:t>50 yo accountant &amp; mother of 3</a:t>
            </a:r>
          </a:p>
        </p:txBody>
      </p:sp>
      <p:sp>
        <p:nvSpPr>
          <p:cNvPr name="TextBox 16" id="16"/>
          <p:cNvSpPr txBox="true"/>
          <p:nvPr/>
        </p:nvSpPr>
        <p:spPr>
          <a:xfrm rot="0">
            <a:off x="10647463" y="6737148"/>
            <a:ext cx="6611837"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Kyle</a:t>
            </a:r>
          </a:p>
          <a:p>
            <a:pPr marL="777240" indent="-388620" lvl="1">
              <a:lnSpc>
                <a:spcPts val="5040"/>
              </a:lnSpc>
              <a:buFont typeface="Arial"/>
              <a:buChar char="•"/>
            </a:pPr>
            <a:r>
              <a:rPr lang="en-US" sz="3600" spc="-36">
                <a:solidFill>
                  <a:srgbClr val="F9FAF4"/>
                </a:solidFill>
                <a:latin typeface="Be Vietnam"/>
              </a:rPr>
              <a:t>22 yo junior from Georgetown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Results</a:t>
            </a:r>
          </a:p>
        </p:txBody>
      </p:sp>
      <p:grpSp>
        <p:nvGrpSpPr>
          <p:cNvPr name="Group 6" id="6"/>
          <p:cNvGrpSpPr/>
          <p:nvPr/>
        </p:nvGrpSpPr>
        <p:grpSpPr>
          <a:xfrm rot="0">
            <a:off x="801796" y="3178332"/>
            <a:ext cx="5044191" cy="6709499"/>
            <a:chOff x="0" y="0"/>
            <a:chExt cx="1117100" cy="1485904"/>
          </a:xfrm>
        </p:grpSpPr>
        <p:sp>
          <p:nvSpPr>
            <p:cNvPr name="Freeform 7" id="7"/>
            <p:cNvSpPr/>
            <p:nvPr/>
          </p:nvSpPr>
          <p:spPr>
            <a:xfrm flipH="false" flipV="false" rot="0">
              <a:off x="0" y="0"/>
              <a:ext cx="1117100" cy="1485904"/>
            </a:xfrm>
            <a:custGeom>
              <a:avLst/>
              <a:gdLst/>
              <a:ahLst/>
              <a:cxnLst/>
              <a:rect r="r" b="b" t="t" l="l"/>
              <a:pathLst>
                <a:path h="1485904" w="1117100">
                  <a:moveTo>
                    <a:pt x="84415" y="0"/>
                  </a:moveTo>
                  <a:lnTo>
                    <a:pt x="1032685" y="0"/>
                  </a:lnTo>
                  <a:cubicBezTo>
                    <a:pt x="1079306" y="0"/>
                    <a:pt x="1117100" y="37794"/>
                    <a:pt x="1117100" y="84415"/>
                  </a:cubicBezTo>
                  <a:lnTo>
                    <a:pt x="1117100" y="1401489"/>
                  </a:lnTo>
                  <a:cubicBezTo>
                    <a:pt x="1117100" y="1448110"/>
                    <a:pt x="1079306" y="1485904"/>
                    <a:pt x="1032685" y="1485904"/>
                  </a:cubicBezTo>
                  <a:lnTo>
                    <a:pt x="84415" y="1485904"/>
                  </a:lnTo>
                  <a:cubicBezTo>
                    <a:pt x="37794" y="1485904"/>
                    <a:pt x="0" y="1448110"/>
                    <a:pt x="0" y="1401489"/>
                  </a:cubicBezTo>
                  <a:lnTo>
                    <a:pt x="0" y="84415"/>
                  </a:lnTo>
                  <a:cubicBezTo>
                    <a:pt x="0" y="37794"/>
                    <a:pt x="37794" y="0"/>
                    <a:pt x="84415" y="0"/>
                  </a:cubicBezTo>
                  <a:close/>
                </a:path>
              </a:pathLst>
            </a:custGeom>
            <a:solidFill>
              <a:srgbClr val="907CE1"/>
            </a:solidFill>
          </p:spPr>
        </p:sp>
        <p:sp>
          <p:nvSpPr>
            <p:cNvPr name="TextBox 8" id="8"/>
            <p:cNvSpPr txBox="true"/>
            <p:nvPr/>
          </p:nvSpPr>
          <p:spPr>
            <a:xfrm>
              <a:off x="0" y="-47625"/>
              <a:ext cx="1117100" cy="1533529"/>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4779409" y="725179"/>
            <a:ext cx="1208752" cy="1321697"/>
          </a:xfrm>
          <a:custGeom>
            <a:avLst/>
            <a:gdLst/>
            <a:ahLst/>
            <a:cxnLst/>
            <a:rect r="r" b="b" t="t" l="l"/>
            <a:pathLst>
              <a:path h="1321697" w="1208752">
                <a:moveTo>
                  <a:pt x="0" y="0"/>
                </a:moveTo>
                <a:lnTo>
                  <a:pt x="1208752" y="0"/>
                </a:lnTo>
                <a:lnTo>
                  <a:pt x="1208752" y="1321697"/>
                </a:lnTo>
                <a:lnTo>
                  <a:pt x="0" y="132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23593" y="3696648"/>
            <a:ext cx="475574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Ultra-Bold"/>
              </a:rPr>
              <a:t>What worked</a:t>
            </a:r>
          </a:p>
        </p:txBody>
      </p:sp>
      <p:sp>
        <p:nvSpPr>
          <p:cNvPr name="TextBox 11" id="11"/>
          <p:cNvSpPr txBox="true"/>
          <p:nvPr/>
        </p:nvSpPr>
        <p:spPr>
          <a:xfrm rot="0">
            <a:off x="967157" y="4612717"/>
            <a:ext cx="4416627" cy="4321816"/>
          </a:xfrm>
          <a:prstGeom prst="rect">
            <a:avLst/>
          </a:prstGeom>
        </p:spPr>
        <p:txBody>
          <a:bodyPr anchor="t" rtlCol="false" tIns="0" lIns="0" bIns="0" rIns="0">
            <a:spAutoFit/>
          </a:bodyPr>
          <a:lstStyle/>
          <a:p>
            <a:pPr marL="669241" indent="-334620" lvl="1">
              <a:lnSpc>
                <a:spcPts val="4339"/>
              </a:lnSpc>
              <a:buFont typeface="Arial"/>
              <a:buChar char="•"/>
            </a:pPr>
            <a:r>
              <a:rPr lang="en-US" sz="3099" spc="-30">
                <a:solidFill>
                  <a:srgbClr val="F9FAF4"/>
                </a:solidFill>
                <a:latin typeface="Be Vietnam"/>
              </a:rPr>
              <a:t>Everyone has some system in place for  managing their day: mental notes, physical notebook, reminders app,  physical calendar, etc.</a:t>
            </a:r>
          </a:p>
        </p:txBody>
      </p:sp>
      <p:sp>
        <p:nvSpPr>
          <p:cNvPr name="Freeform 12" id="12"/>
          <p:cNvSpPr/>
          <p:nvPr/>
        </p:nvSpPr>
        <p:spPr>
          <a:xfrm flipH="false" flipV="false" rot="0">
            <a:off x="6698954" y="3178332"/>
            <a:ext cx="1868328" cy="1868328"/>
          </a:xfrm>
          <a:custGeom>
            <a:avLst/>
            <a:gdLst/>
            <a:ahLst/>
            <a:cxnLst/>
            <a:rect r="r" b="b" t="t" l="l"/>
            <a:pathLst>
              <a:path h="1868328" w="1868328">
                <a:moveTo>
                  <a:pt x="0" y="0"/>
                </a:moveTo>
                <a:lnTo>
                  <a:pt x="1868327" y="0"/>
                </a:lnTo>
                <a:lnTo>
                  <a:pt x="1868327" y="1868328"/>
                </a:lnTo>
                <a:lnTo>
                  <a:pt x="0" y="1868328"/>
                </a:lnTo>
                <a:lnTo>
                  <a:pt x="0" y="0"/>
                </a:lnTo>
                <a:close/>
              </a:path>
            </a:pathLst>
          </a:custGeom>
          <a:blipFill>
            <a:blip r:embed="rId4"/>
            <a:stretch>
              <a:fillRect l="0" t="0" r="0" b="0"/>
            </a:stretch>
          </a:blipFill>
        </p:spPr>
      </p:sp>
      <p:sp>
        <p:nvSpPr>
          <p:cNvPr name="Freeform 13" id="13"/>
          <p:cNvSpPr/>
          <p:nvPr/>
        </p:nvSpPr>
        <p:spPr>
          <a:xfrm flipH="false" flipV="false" rot="0">
            <a:off x="6763246" y="5739914"/>
            <a:ext cx="1823085" cy="1823085"/>
          </a:xfrm>
          <a:custGeom>
            <a:avLst/>
            <a:gdLst/>
            <a:ahLst/>
            <a:cxnLst/>
            <a:rect r="r" b="b" t="t" l="l"/>
            <a:pathLst>
              <a:path h="1823085" w="1823085">
                <a:moveTo>
                  <a:pt x="0" y="0"/>
                </a:moveTo>
                <a:lnTo>
                  <a:pt x="1823085" y="0"/>
                </a:lnTo>
                <a:lnTo>
                  <a:pt x="1823085" y="1823085"/>
                </a:lnTo>
                <a:lnTo>
                  <a:pt x="0" y="1823085"/>
                </a:lnTo>
                <a:lnTo>
                  <a:pt x="0" y="0"/>
                </a:lnTo>
                <a:close/>
              </a:path>
            </a:pathLst>
          </a:custGeom>
          <a:blipFill>
            <a:blip r:embed="rId5"/>
            <a:stretch>
              <a:fillRect l="0" t="0" r="0" b="0"/>
            </a:stretch>
          </a:blipFill>
        </p:spPr>
      </p:sp>
      <p:sp>
        <p:nvSpPr>
          <p:cNvPr name="Freeform 14" id="14"/>
          <p:cNvSpPr/>
          <p:nvPr/>
        </p:nvSpPr>
        <p:spPr>
          <a:xfrm flipH="false" flipV="false" rot="0">
            <a:off x="6519044" y="7840167"/>
            <a:ext cx="2112530" cy="2112530"/>
          </a:xfrm>
          <a:custGeom>
            <a:avLst/>
            <a:gdLst/>
            <a:ahLst/>
            <a:cxnLst/>
            <a:rect r="r" b="b" t="t" l="l"/>
            <a:pathLst>
              <a:path h="2112530" w="2112530">
                <a:moveTo>
                  <a:pt x="0" y="0"/>
                </a:moveTo>
                <a:lnTo>
                  <a:pt x="2112530" y="0"/>
                </a:lnTo>
                <a:lnTo>
                  <a:pt x="2112530" y="2112530"/>
                </a:lnTo>
                <a:lnTo>
                  <a:pt x="0" y="2112530"/>
                </a:lnTo>
                <a:lnTo>
                  <a:pt x="0" y="0"/>
                </a:lnTo>
                <a:close/>
              </a:path>
            </a:pathLst>
          </a:custGeom>
          <a:blipFill>
            <a:blip r:embed="rId6"/>
            <a:stretch>
              <a:fillRect l="0" t="0" r="0" b="0"/>
            </a:stretch>
          </a:blipFill>
        </p:spPr>
      </p:sp>
      <p:sp>
        <p:nvSpPr>
          <p:cNvPr name="TextBox 15" id="15"/>
          <p:cNvSpPr txBox="true"/>
          <p:nvPr/>
        </p:nvSpPr>
        <p:spPr>
          <a:xfrm rot="0">
            <a:off x="8877212" y="3437311"/>
            <a:ext cx="8726938"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Amy, 42 yo Cambodian small business owner</a:t>
            </a:r>
          </a:p>
          <a:p>
            <a:pPr marL="777240" indent="-388620" lvl="1">
              <a:lnSpc>
                <a:spcPts val="5040"/>
              </a:lnSpc>
              <a:buFont typeface="Arial"/>
              <a:buChar char="•"/>
            </a:pPr>
            <a:r>
              <a:rPr lang="en-US" sz="3600" spc="-36">
                <a:solidFill>
                  <a:srgbClr val="F9FAF4"/>
                </a:solidFill>
                <a:latin typeface="Be Vietnam"/>
              </a:rPr>
              <a:t>Physical calendar &amp; alarms</a:t>
            </a:r>
          </a:p>
        </p:txBody>
      </p:sp>
      <p:sp>
        <p:nvSpPr>
          <p:cNvPr name="TextBox 16" id="16"/>
          <p:cNvSpPr txBox="true"/>
          <p:nvPr/>
        </p:nvSpPr>
        <p:spPr>
          <a:xfrm rot="0">
            <a:off x="8877212" y="6175444"/>
            <a:ext cx="9904665" cy="1251585"/>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Daphne, 50 yo accountant &amp; mother of 3</a:t>
            </a:r>
          </a:p>
          <a:p>
            <a:pPr marL="777240" indent="-388620" lvl="1">
              <a:lnSpc>
                <a:spcPts val="5040"/>
              </a:lnSpc>
              <a:buFont typeface="Arial"/>
              <a:buChar char="•"/>
            </a:pPr>
            <a:r>
              <a:rPr lang="en-US" sz="3600" spc="-36">
                <a:solidFill>
                  <a:srgbClr val="F9FAF4"/>
                </a:solidFill>
                <a:latin typeface="Be Vietnam"/>
              </a:rPr>
              <a:t>Work calendar &amp; mental notes</a:t>
            </a:r>
          </a:p>
        </p:txBody>
      </p:sp>
      <p:sp>
        <p:nvSpPr>
          <p:cNvPr name="TextBox 17" id="17"/>
          <p:cNvSpPr txBox="true"/>
          <p:nvPr/>
        </p:nvSpPr>
        <p:spPr>
          <a:xfrm rot="0">
            <a:off x="8877212" y="8275402"/>
            <a:ext cx="9592207" cy="1251585"/>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Kyle, 22 yo junior from Georgetown </a:t>
            </a:r>
          </a:p>
          <a:p>
            <a:pPr marL="777240" indent="-388620" lvl="1">
              <a:lnSpc>
                <a:spcPts val="5040"/>
              </a:lnSpc>
              <a:buFont typeface="Arial"/>
              <a:buChar char="•"/>
            </a:pPr>
            <a:r>
              <a:rPr lang="en-US" sz="3600" spc="-36">
                <a:solidFill>
                  <a:srgbClr val="F9FAF4"/>
                </a:solidFill>
                <a:latin typeface="Be Vietnam"/>
              </a:rPr>
              <a:t>Reminders app and Google Calendar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584109"/>
            <a:ext cx="16230600" cy="19050"/>
          </a:xfrm>
          <a:prstGeom prst="line">
            <a:avLst/>
          </a:prstGeom>
          <a:ln cap="flat" w="9525">
            <a:solidFill>
              <a:srgbClr val="DBDBDB"/>
            </a:solidFill>
            <a:prstDash val="solid"/>
            <a:headEnd type="none" len="sm" w="sm"/>
            <a:tailEnd type="none" len="sm" w="sm"/>
          </a:ln>
        </p:spPr>
      </p:sp>
      <p:grpSp>
        <p:nvGrpSpPr>
          <p:cNvPr name="Group 3" id="3"/>
          <p:cNvGrpSpPr/>
          <p:nvPr/>
        </p:nvGrpSpPr>
        <p:grpSpPr>
          <a:xfrm rot="0">
            <a:off x="6898671" y="3048211"/>
            <a:ext cx="4490658" cy="6204394"/>
            <a:chOff x="0" y="0"/>
            <a:chExt cx="5987544" cy="8272526"/>
          </a:xfrm>
        </p:grpSpPr>
        <p:grpSp>
          <p:nvGrpSpPr>
            <p:cNvPr name="Group 4" id="4"/>
            <p:cNvGrpSpPr/>
            <p:nvPr/>
          </p:nvGrpSpPr>
          <p:grpSpPr>
            <a:xfrm rot="0">
              <a:off x="0" y="0"/>
              <a:ext cx="5987544" cy="8272526"/>
              <a:chOff x="0" y="0"/>
              <a:chExt cx="1218217" cy="1683116"/>
            </a:xfrm>
          </p:grpSpPr>
          <p:sp>
            <p:nvSpPr>
              <p:cNvPr name="Freeform 5" id="5"/>
              <p:cNvSpPr/>
              <p:nvPr/>
            </p:nvSpPr>
            <p:spPr>
              <a:xfrm flipH="false" flipV="false" rot="0">
                <a:off x="0" y="0"/>
                <a:ext cx="1218217" cy="1683116"/>
              </a:xfrm>
              <a:custGeom>
                <a:avLst/>
                <a:gdLst/>
                <a:ahLst/>
                <a:cxnLst/>
                <a:rect r="r" b="b" t="t" l="l"/>
                <a:pathLst>
                  <a:path h="1683116" w="1218217">
                    <a:moveTo>
                      <a:pt x="92890" y="0"/>
                    </a:moveTo>
                    <a:lnTo>
                      <a:pt x="1125327" y="0"/>
                    </a:lnTo>
                    <a:cubicBezTo>
                      <a:pt x="1176629" y="0"/>
                      <a:pt x="1218217" y="41588"/>
                      <a:pt x="1218217" y="92890"/>
                    </a:cubicBezTo>
                    <a:lnTo>
                      <a:pt x="1218217" y="1590226"/>
                    </a:lnTo>
                    <a:cubicBezTo>
                      <a:pt x="1218217" y="1641528"/>
                      <a:pt x="1176629" y="1683116"/>
                      <a:pt x="1125327" y="1683116"/>
                    </a:cubicBezTo>
                    <a:lnTo>
                      <a:pt x="92890" y="1683116"/>
                    </a:lnTo>
                    <a:cubicBezTo>
                      <a:pt x="68254" y="1683116"/>
                      <a:pt x="44627" y="1673329"/>
                      <a:pt x="27207" y="1655909"/>
                    </a:cubicBezTo>
                    <a:cubicBezTo>
                      <a:pt x="9787" y="1638489"/>
                      <a:pt x="0" y="1614862"/>
                      <a:pt x="0" y="1590226"/>
                    </a:cubicBezTo>
                    <a:lnTo>
                      <a:pt x="0" y="92890"/>
                    </a:lnTo>
                    <a:cubicBezTo>
                      <a:pt x="0" y="41588"/>
                      <a:pt x="41588" y="0"/>
                      <a:pt x="92890" y="0"/>
                    </a:cubicBezTo>
                    <a:close/>
                  </a:path>
                </a:pathLst>
              </a:custGeom>
              <a:solidFill>
                <a:srgbClr val="907CE1"/>
              </a:solidFill>
            </p:spPr>
          </p:sp>
          <p:sp>
            <p:nvSpPr>
              <p:cNvPr name="TextBox 6" id="6"/>
              <p:cNvSpPr txBox="true"/>
              <p:nvPr/>
            </p:nvSpPr>
            <p:spPr>
              <a:xfrm>
                <a:off x="0" y="-47625"/>
                <a:ext cx="1218217" cy="1730741"/>
              </a:xfrm>
              <a:prstGeom prst="rect">
                <a:avLst/>
              </a:prstGeom>
            </p:spPr>
            <p:txBody>
              <a:bodyPr anchor="ctr" rtlCol="false" tIns="60797" lIns="60797" bIns="60797" rIns="60797"/>
              <a:lstStyle/>
              <a:p>
                <a:pPr algn="ctr">
                  <a:lnSpc>
                    <a:spcPts val="2800"/>
                  </a:lnSpc>
                </a:pPr>
              </a:p>
            </p:txBody>
          </p:sp>
        </p:grpSp>
        <p:grpSp>
          <p:nvGrpSpPr>
            <p:cNvPr name="Group 7" id="7"/>
            <p:cNvGrpSpPr>
              <a:grpSpLocks noChangeAspect="true"/>
            </p:cNvGrpSpPr>
            <p:nvPr/>
          </p:nvGrpSpPr>
          <p:grpSpPr>
            <a:xfrm rot="0">
              <a:off x="315867" y="339428"/>
              <a:ext cx="5321299" cy="532129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0" t="-100" r="0" b="-100"/>
                </a:stretch>
              </a:blipFill>
            </p:spPr>
          </p:sp>
          <p:sp>
            <p:nvSpPr>
              <p:cNvPr name="Freeform 9" id="9"/>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
          <p:nvSpPr>
            <p:cNvPr name="TextBox 10" id="10"/>
            <p:cNvSpPr txBox="true"/>
            <p:nvPr/>
          </p:nvSpPr>
          <p:spPr>
            <a:xfrm rot="0">
              <a:off x="333122" y="6056846"/>
              <a:ext cx="5321299" cy="681410"/>
            </a:xfrm>
            <a:prstGeom prst="rect">
              <a:avLst/>
            </a:prstGeom>
          </p:spPr>
          <p:txBody>
            <a:bodyPr anchor="t" rtlCol="false" tIns="0" lIns="0" bIns="0" rIns="0">
              <a:spAutoFit/>
            </a:bodyPr>
            <a:lstStyle/>
            <a:p>
              <a:pPr>
                <a:lnSpc>
                  <a:spcPts val="4115"/>
                </a:lnSpc>
              </a:pPr>
              <a:r>
                <a:rPr lang="en-US" sz="3165" spc="-94">
                  <a:solidFill>
                    <a:srgbClr val="F9FAF4"/>
                  </a:solidFill>
                  <a:latin typeface="Be Vietnam Ultra-Bold"/>
                </a:rPr>
                <a:t>Jenna Kim</a:t>
              </a:r>
            </a:p>
          </p:txBody>
        </p:sp>
        <p:sp>
          <p:nvSpPr>
            <p:cNvPr name="TextBox 11" id="11"/>
            <p:cNvSpPr txBox="true"/>
            <p:nvPr/>
          </p:nvSpPr>
          <p:spPr>
            <a:xfrm rot="0">
              <a:off x="333122" y="6937713"/>
              <a:ext cx="5321299" cy="462506"/>
            </a:xfrm>
            <a:prstGeom prst="rect">
              <a:avLst/>
            </a:prstGeom>
          </p:spPr>
          <p:txBody>
            <a:bodyPr anchor="t" rtlCol="false" tIns="0" lIns="0" bIns="0" rIns="0">
              <a:spAutoFit/>
            </a:bodyPr>
            <a:lstStyle/>
            <a:p>
              <a:pPr>
                <a:lnSpc>
                  <a:spcPts val="2954"/>
                </a:lnSpc>
              </a:pPr>
              <a:r>
                <a:rPr lang="en-US" sz="2110" spc="-21">
                  <a:solidFill>
                    <a:srgbClr val="F9FAF4"/>
                  </a:solidFill>
                  <a:latin typeface="Be Vietnam"/>
                </a:rPr>
                <a:t>Computer Science ‘25</a:t>
              </a:r>
            </a:p>
          </p:txBody>
        </p:sp>
      </p:grpSp>
      <p:grpSp>
        <p:nvGrpSpPr>
          <p:cNvPr name="Group 12" id="12"/>
          <p:cNvGrpSpPr/>
          <p:nvPr/>
        </p:nvGrpSpPr>
        <p:grpSpPr>
          <a:xfrm rot="0">
            <a:off x="1028700" y="3036547"/>
            <a:ext cx="4490658" cy="6227722"/>
            <a:chOff x="0" y="0"/>
            <a:chExt cx="5987544" cy="8303630"/>
          </a:xfrm>
        </p:grpSpPr>
        <p:grpSp>
          <p:nvGrpSpPr>
            <p:cNvPr name="Group 13" id="13"/>
            <p:cNvGrpSpPr/>
            <p:nvPr/>
          </p:nvGrpSpPr>
          <p:grpSpPr>
            <a:xfrm rot="0">
              <a:off x="0" y="0"/>
              <a:ext cx="5987544" cy="8303630"/>
              <a:chOff x="0" y="0"/>
              <a:chExt cx="1218217" cy="1689444"/>
            </a:xfrm>
          </p:grpSpPr>
          <p:sp>
            <p:nvSpPr>
              <p:cNvPr name="Freeform 14" id="14"/>
              <p:cNvSpPr/>
              <p:nvPr/>
            </p:nvSpPr>
            <p:spPr>
              <a:xfrm flipH="false" flipV="false" rot="0">
                <a:off x="0" y="0"/>
                <a:ext cx="1218217" cy="1689444"/>
              </a:xfrm>
              <a:custGeom>
                <a:avLst/>
                <a:gdLst/>
                <a:ahLst/>
                <a:cxnLst/>
                <a:rect r="r" b="b" t="t" l="l"/>
                <a:pathLst>
                  <a:path h="1689444" w="1218217">
                    <a:moveTo>
                      <a:pt x="92890" y="0"/>
                    </a:moveTo>
                    <a:lnTo>
                      <a:pt x="1125327" y="0"/>
                    </a:lnTo>
                    <a:cubicBezTo>
                      <a:pt x="1176629" y="0"/>
                      <a:pt x="1218217" y="41588"/>
                      <a:pt x="1218217" y="92890"/>
                    </a:cubicBezTo>
                    <a:lnTo>
                      <a:pt x="1218217" y="1596554"/>
                    </a:lnTo>
                    <a:cubicBezTo>
                      <a:pt x="1218217" y="1621190"/>
                      <a:pt x="1208430" y="1644817"/>
                      <a:pt x="1191010" y="1662237"/>
                    </a:cubicBezTo>
                    <a:cubicBezTo>
                      <a:pt x="1173590" y="1679658"/>
                      <a:pt x="1149963" y="1689444"/>
                      <a:pt x="1125327" y="1689444"/>
                    </a:cubicBezTo>
                    <a:lnTo>
                      <a:pt x="92890" y="1689444"/>
                    </a:lnTo>
                    <a:cubicBezTo>
                      <a:pt x="41588" y="1689444"/>
                      <a:pt x="0" y="1647856"/>
                      <a:pt x="0" y="1596554"/>
                    </a:cubicBezTo>
                    <a:lnTo>
                      <a:pt x="0" y="92890"/>
                    </a:lnTo>
                    <a:cubicBezTo>
                      <a:pt x="0" y="41588"/>
                      <a:pt x="41588" y="0"/>
                      <a:pt x="92890" y="0"/>
                    </a:cubicBezTo>
                    <a:close/>
                  </a:path>
                </a:pathLst>
              </a:custGeom>
              <a:solidFill>
                <a:srgbClr val="F9FAF4"/>
              </a:solidFill>
            </p:spPr>
          </p:sp>
          <p:sp>
            <p:nvSpPr>
              <p:cNvPr name="TextBox 15" id="15"/>
              <p:cNvSpPr txBox="true"/>
              <p:nvPr/>
            </p:nvSpPr>
            <p:spPr>
              <a:xfrm>
                <a:off x="0" y="-47625"/>
                <a:ext cx="1218217" cy="1737069"/>
              </a:xfrm>
              <a:prstGeom prst="rect">
                <a:avLst/>
              </a:prstGeom>
            </p:spPr>
            <p:txBody>
              <a:bodyPr anchor="ctr" rtlCol="false" tIns="60797" lIns="60797" bIns="60797" rIns="60797"/>
              <a:lstStyle/>
              <a:p>
                <a:pPr algn="ctr">
                  <a:lnSpc>
                    <a:spcPts val="2800"/>
                  </a:lnSpc>
                </a:pPr>
              </a:p>
            </p:txBody>
          </p:sp>
        </p:grpSp>
        <p:grpSp>
          <p:nvGrpSpPr>
            <p:cNvPr name="Group 16" id="16"/>
            <p:cNvGrpSpPr>
              <a:grpSpLocks noChangeAspect="true"/>
            </p:cNvGrpSpPr>
            <p:nvPr/>
          </p:nvGrpSpPr>
          <p:grpSpPr>
            <a:xfrm rot="0">
              <a:off x="333122" y="370532"/>
              <a:ext cx="5321299" cy="5321299"/>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0" t="-16699" r="0" b="-16699"/>
                </a:stretch>
              </a:blipFill>
            </p:spPr>
          </p:sp>
          <p:sp>
            <p:nvSpPr>
              <p:cNvPr name="Freeform 18" id="18"/>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9FAF4"/>
              </a:solidFill>
            </p:spPr>
          </p:sp>
        </p:grpSp>
        <p:sp>
          <p:nvSpPr>
            <p:cNvPr name="TextBox 19" id="19"/>
            <p:cNvSpPr txBox="true"/>
            <p:nvPr/>
          </p:nvSpPr>
          <p:spPr>
            <a:xfrm rot="0">
              <a:off x="333122" y="6087950"/>
              <a:ext cx="5321299" cy="681410"/>
            </a:xfrm>
            <a:prstGeom prst="rect">
              <a:avLst/>
            </a:prstGeom>
          </p:spPr>
          <p:txBody>
            <a:bodyPr anchor="t" rtlCol="false" tIns="0" lIns="0" bIns="0" rIns="0">
              <a:spAutoFit/>
            </a:bodyPr>
            <a:lstStyle/>
            <a:p>
              <a:pPr>
                <a:lnSpc>
                  <a:spcPts val="4115"/>
                </a:lnSpc>
              </a:pPr>
              <a:r>
                <a:rPr lang="en-US" sz="3165" spc="-94">
                  <a:solidFill>
                    <a:srgbClr val="1C1C1D"/>
                  </a:solidFill>
                  <a:latin typeface="Be Vietnam Ultra-Bold"/>
                </a:rPr>
                <a:t>Emily Deng</a:t>
              </a:r>
            </a:p>
          </p:txBody>
        </p:sp>
        <p:sp>
          <p:nvSpPr>
            <p:cNvPr name="TextBox 20" id="20"/>
            <p:cNvSpPr txBox="true"/>
            <p:nvPr/>
          </p:nvSpPr>
          <p:spPr>
            <a:xfrm rot="0">
              <a:off x="333122" y="6985550"/>
              <a:ext cx="5321299" cy="462506"/>
            </a:xfrm>
            <a:prstGeom prst="rect">
              <a:avLst/>
            </a:prstGeom>
          </p:spPr>
          <p:txBody>
            <a:bodyPr anchor="t" rtlCol="false" tIns="0" lIns="0" bIns="0" rIns="0">
              <a:spAutoFit/>
            </a:bodyPr>
            <a:lstStyle/>
            <a:p>
              <a:pPr>
                <a:lnSpc>
                  <a:spcPts val="2954"/>
                </a:lnSpc>
              </a:pPr>
              <a:r>
                <a:rPr lang="en-US" sz="2110" spc="-21">
                  <a:solidFill>
                    <a:srgbClr val="1C1C1D"/>
                  </a:solidFill>
                  <a:latin typeface="Be Vietnam"/>
                </a:rPr>
                <a:t>Symbolic Systems ‘25</a:t>
              </a:r>
            </a:p>
          </p:txBody>
        </p:sp>
      </p:grpSp>
      <p:grpSp>
        <p:nvGrpSpPr>
          <p:cNvPr name="Group 21" id="21"/>
          <p:cNvGrpSpPr/>
          <p:nvPr/>
        </p:nvGrpSpPr>
        <p:grpSpPr>
          <a:xfrm rot="0">
            <a:off x="13018484" y="7607757"/>
            <a:ext cx="3990974" cy="978954"/>
            <a:chOff x="0" y="0"/>
            <a:chExt cx="5321299" cy="1305272"/>
          </a:xfrm>
        </p:grpSpPr>
        <p:sp>
          <p:nvSpPr>
            <p:cNvPr name="TextBox 22" id="22"/>
            <p:cNvSpPr txBox="true"/>
            <p:nvPr/>
          </p:nvSpPr>
          <p:spPr>
            <a:xfrm rot="0">
              <a:off x="0" y="-38100"/>
              <a:ext cx="5321299" cy="681410"/>
            </a:xfrm>
            <a:prstGeom prst="rect">
              <a:avLst/>
            </a:prstGeom>
          </p:spPr>
          <p:txBody>
            <a:bodyPr anchor="t" rtlCol="false" tIns="0" lIns="0" bIns="0" rIns="0">
              <a:spAutoFit/>
            </a:bodyPr>
            <a:lstStyle/>
            <a:p>
              <a:pPr>
                <a:lnSpc>
                  <a:spcPts val="4115"/>
                </a:lnSpc>
              </a:pPr>
              <a:r>
                <a:rPr lang="en-US" sz="3165" spc="-94">
                  <a:solidFill>
                    <a:srgbClr val="1C1C1D"/>
                  </a:solidFill>
                  <a:latin typeface="Be Vietnam Ultra-Bold"/>
                </a:rPr>
                <a:t>Ariane Lee</a:t>
              </a:r>
            </a:p>
          </p:txBody>
        </p:sp>
        <p:sp>
          <p:nvSpPr>
            <p:cNvPr name="TextBox 23" id="23"/>
            <p:cNvSpPr txBox="true"/>
            <p:nvPr/>
          </p:nvSpPr>
          <p:spPr>
            <a:xfrm rot="0">
              <a:off x="0" y="842766"/>
              <a:ext cx="5321299" cy="462506"/>
            </a:xfrm>
            <a:prstGeom prst="rect">
              <a:avLst/>
            </a:prstGeom>
          </p:spPr>
          <p:txBody>
            <a:bodyPr anchor="t" rtlCol="false" tIns="0" lIns="0" bIns="0" rIns="0">
              <a:spAutoFit/>
            </a:bodyPr>
            <a:lstStyle/>
            <a:p>
              <a:pPr>
                <a:lnSpc>
                  <a:spcPts val="2954"/>
                </a:lnSpc>
              </a:pPr>
              <a:r>
                <a:rPr lang="en-US" sz="2110" spc="-21">
                  <a:solidFill>
                    <a:srgbClr val="1C1C1D"/>
                  </a:solidFill>
                  <a:latin typeface="Be Vietnam"/>
                </a:rPr>
                <a:t>Computer Science ‘25</a:t>
              </a:r>
            </a:p>
          </p:txBody>
        </p:sp>
      </p:grpSp>
      <p:grpSp>
        <p:nvGrpSpPr>
          <p:cNvPr name="Group 24" id="24"/>
          <p:cNvGrpSpPr/>
          <p:nvPr/>
        </p:nvGrpSpPr>
        <p:grpSpPr>
          <a:xfrm rot="0">
            <a:off x="12518800" y="3059875"/>
            <a:ext cx="4490658" cy="6204394"/>
            <a:chOff x="0" y="0"/>
            <a:chExt cx="5987544" cy="8272526"/>
          </a:xfrm>
        </p:grpSpPr>
        <p:grpSp>
          <p:nvGrpSpPr>
            <p:cNvPr name="Group 25" id="25"/>
            <p:cNvGrpSpPr/>
            <p:nvPr/>
          </p:nvGrpSpPr>
          <p:grpSpPr>
            <a:xfrm rot="0">
              <a:off x="0" y="0"/>
              <a:ext cx="5987544" cy="8272526"/>
              <a:chOff x="0" y="0"/>
              <a:chExt cx="1218217" cy="1683116"/>
            </a:xfrm>
          </p:grpSpPr>
          <p:sp>
            <p:nvSpPr>
              <p:cNvPr name="Freeform 26" id="26"/>
              <p:cNvSpPr/>
              <p:nvPr/>
            </p:nvSpPr>
            <p:spPr>
              <a:xfrm flipH="false" flipV="false" rot="0">
                <a:off x="0" y="0"/>
                <a:ext cx="1218217" cy="1683116"/>
              </a:xfrm>
              <a:custGeom>
                <a:avLst/>
                <a:gdLst/>
                <a:ahLst/>
                <a:cxnLst/>
                <a:rect r="r" b="b" t="t" l="l"/>
                <a:pathLst>
                  <a:path h="1683116" w="1218217">
                    <a:moveTo>
                      <a:pt x="92890" y="0"/>
                    </a:moveTo>
                    <a:lnTo>
                      <a:pt x="1125327" y="0"/>
                    </a:lnTo>
                    <a:cubicBezTo>
                      <a:pt x="1176629" y="0"/>
                      <a:pt x="1218217" y="41588"/>
                      <a:pt x="1218217" y="92890"/>
                    </a:cubicBezTo>
                    <a:lnTo>
                      <a:pt x="1218217" y="1590226"/>
                    </a:lnTo>
                    <a:cubicBezTo>
                      <a:pt x="1218217" y="1641528"/>
                      <a:pt x="1176629" y="1683116"/>
                      <a:pt x="1125327" y="1683116"/>
                    </a:cubicBezTo>
                    <a:lnTo>
                      <a:pt x="92890" y="1683116"/>
                    </a:lnTo>
                    <a:cubicBezTo>
                      <a:pt x="68254" y="1683116"/>
                      <a:pt x="44627" y="1673329"/>
                      <a:pt x="27207" y="1655909"/>
                    </a:cubicBezTo>
                    <a:cubicBezTo>
                      <a:pt x="9787" y="1638489"/>
                      <a:pt x="0" y="1614862"/>
                      <a:pt x="0" y="1590226"/>
                    </a:cubicBezTo>
                    <a:lnTo>
                      <a:pt x="0" y="92890"/>
                    </a:lnTo>
                    <a:cubicBezTo>
                      <a:pt x="0" y="41588"/>
                      <a:pt x="41588" y="0"/>
                      <a:pt x="92890" y="0"/>
                    </a:cubicBezTo>
                    <a:close/>
                  </a:path>
                </a:pathLst>
              </a:custGeom>
              <a:solidFill>
                <a:srgbClr val="FFFFFF"/>
              </a:solidFill>
            </p:spPr>
          </p:sp>
          <p:sp>
            <p:nvSpPr>
              <p:cNvPr name="TextBox 27" id="27"/>
              <p:cNvSpPr txBox="true"/>
              <p:nvPr/>
            </p:nvSpPr>
            <p:spPr>
              <a:xfrm>
                <a:off x="0" y="-47625"/>
                <a:ext cx="1218217" cy="1730741"/>
              </a:xfrm>
              <a:prstGeom prst="rect">
                <a:avLst/>
              </a:prstGeom>
            </p:spPr>
            <p:txBody>
              <a:bodyPr anchor="ctr" rtlCol="false" tIns="60797" lIns="60797" bIns="60797" rIns="60797"/>
              <a:lstStyle/>
              <a:p>
                <a:pPr algn="ctr">
                  <a:lnSpc>
                    <a:spcPts val="2800"/>
                  </a:lnSpc>
                </a:pPr>
              </a:p>
            </p:txBody>
          </p:sp>
        </p:grpSp>
        <p:grpSp>
          <p:nvGrpSpPr>
            <p:cNvPr name="Group 28" id="28"/>
            <p:cNvGrpSpPr>
              <a:grpSpLocks noChangeAspect="true"/>
            </p:cNvGrpSpPr>
            <p:nvPr/>
          </p:nvGrpSpPr>
          <p:grpSpPr>
            <a:xfrm rot="0">
              <a:off x="315867" y="339428"/>
              <a:ext cx="5321299" cy="5321299"/>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0" t="-13200" r="0" b="-13200"/>
                </a:stretch>
              </a:blipFill>
            </p:spPr>
          </p:sp>
          <p:sp>
            <p:nvSpPr>
              <p:cNvPr name="Freeform 30" id="30"/>
              <p:cNvSpPr/>
              <p:nvPr/>
            </p:nvSpPr>
            <p:spPr>
              <a:xfrm flipH="false" flipV="false" rot="0">
                <a:off x="0" y="0"/>
                <a:ext cx="6350000" cy="6350000"/>
              </a:xfrm>
              <a:custGeom>
                <a:avLst/>
                <a:gdLst/>
                <a:ahLst/>
                <a:cxnLst/>
                <a:rect r="r" b="b" t="t" l="l"/>
                <a:pathLst>
                  <a:path h="6350000" w="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907CE1"/>
              </a:solidFill>
            </p:spPr>
          </p:sp>
        </p:grpSp>
        <p:sp>
          <p:nvSpPr>
            <p:cNvPr name="TextBox 31" id="31"/>
            <p:cNvSpPr txBox="true"/>
            <p:nvPr/>
          </p:nvSpPr>
          <p:spPr>
            <a:xfrm rot="0">
              <a:off x="333122" y="6056846"/>
              <a:ext cx="5321299" cy="681410"/>
            </a:xfrm>
            <a:prstGeom prst="rect">
              <a:avLst/>
            </a:prstGeom>
          </p:spPr>
          <p:txBody>
            <a:bodyPr anchor="t" rtlCol="false" tIns="0" lIns="0" bIns="0" rIns="0">
              <a:spAutoFit/>
            </a:bodyPr>
            <a:lstStyle/>
            <a:p>
              <a:pPr>
                <a:lnSpc>
                  <a:spcPts val="4115"/>
                </a:lnSpc>
              </a:pPr>
              <a:r>
                <a:rPr lang="en-US" sz="3165" spc="-94">
                  <a:solidFill>
                    <a:srgbClr val="231F1F"/>
                  </a:solidFill>
                  <a:latin typeface="Be Vietnam Ultra-Bold"/>
                </a:rPr>
                <a:t>Ariane Lee</a:t>
              </a:r>
            </a:p>
          </p:txBody>
        </p:sp>
        <p:sp>
          <p:nvSpPr>
            <p:cNvPr name="TextBox 32" id="32"/>
            <p:cNvSpPr txBox="true"/>
            <p:nvPr/>
          </p:nvSpPr>
          <p:spPr>
            <a:xfrm rot="0">
              <a:off x="333122" y="6937713"/>
              <a:ext cx="5321299" cy="462506"/>
            </a:xfrm>
            <a:prstGeom prst="rect">
              <a:avLst/>
            </a:prstGeom>
          </p:spPr>
          <p:txBody>
            <a:bodyPr anchor="t" rtlCol="false" tIns="0" lIns="0" bIns="0" rIns="0">
              <a:spAutoFit/>
            </a:bodyPr>
            <a:lstStyle/>
            <a:p>
              <a:pPr>
                <a:lnSpc>
                  <a:spcPts val="2954"/>
                </a:lnSpc>
              </a:pPr>
              <a:r>
                <a:rPr lang="en-US" sz="2110" spc="-21">
                  <a:solidFill>
                    <a:srgbClr val="231F1F"/>
                  </a:solidFill>
                  <a:latin typeface="Be Vietnam"/>
                </a:rPr>
                <a:t>Computer Science ‘25</a:t>
              </a:r>
            </a:p>
          </p:txBody>
        </p:sp>
      </p:grpSp>
      <p:sp>
        <p:nvSpPr>
          <p:cNvPr name="TextBox 33" id="33"/>
          <p:cNvSpPr txBox="true"/>
          <p:nvPr/>
        </p:nvSpPr>
        <p:spPr>
          <a:xfrm rot="0">
            <a:off x="1028700" y="915655"/>
            <a:ext cx="10330400"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The </a:t>
            </a:r>
            <a:r>
              <a:rPr lang="en-US" sz="9999" spc="-299">
                <a:solidFill>
                  <a:srgbClr val="907CE1"/>
                </a:solidFill>
                <a:latin typeface="Be Vietnam"/>
              </a:rPr>
              <a:t>Team</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Results</a:t>
            </a:r>
          </a:p>
        </p:txBody>
      </p:sp>
      <p:sp>
        <p:nvSpPr>
          <p:cNvPr name="Freeform 6" id="6"/>
          <p:cNvSpPr/>
          <p:nvPr/>
        </p:nvSpPr>
        <p:spPr>
          <a:xfrm flipH="false" flipV="false" rot="0">
            <a:off x="4779409" y="725179"/>
            <a:ext cx="1208752" cy="1321697"/>
          </a:xfrm>
          <a:custGeom>
            <a:avLst/>
            <a:gdLst/>
            <a:ahLst/>
            <a:cxnLst/>
            <a:rect r="r" b="b" t="t" l="l"/>
            <a:pathLst>
              <a:path h="1321697" w="1208752">
                <a:moveTo>
                  <a:pt x="0" y="0"/>
                </a:moveTo>
                <a:lnTo>
                  <a:pt x="1208752" y="0"/>
                </a:lnTo>
                <a:lnTo>
                  <a:pt x="1208752" y="1321697"/>
                </a:lnTo>
                <a:lnTo>
                  <a:pt x="0" y="132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23593" y="3696648"/>
            <a:ext cx="475574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Ultra-Bold"/>
              </a:rPr>
              <a:t>What worked</a:t>
            </a:r>
          </a:p>
        </p:txBody>
      </p:sp>
      <p:sp>
        <p:nvSpPr>
          <p:cNvPr name="Freeform 8" id="8"/>
          <p:cNvSpPr/>
          <p:nvPr/>
        </p:nvSpPr>
        <p:spPr>
          <a:xfrm flipH="false" flipV="false" rot="0">
            <a:off x="6698954" y="3330174"/>
            <a:ext cx="1868328" cy="1868328"/>
          </a:xfrm>
          <a:custGeom>
            <a:avLst/>
            <a:gdLst/>
            <a:ahLst/>
            <a:cxnLst/>
            <a:rect r="r" b="b" t="t" l="l"/>
            <a:pathLst>
              <a:path h="1868328" w="1868328">
                <a:moveTo>
                  <a:pt x="0" y="0"/>
                </a:moveTo>
                <a:lnTo>
                  <a:pt x="1868327" y="0"/>
                </a:lnTo>
                <a:lnTo>
                  <a:pt x="1868327" y="1868328"/>
                </a:lnTo>
                <a:lnTo>
                  <a:pt x="0" y="1868328"/>
                </a:lnTo>
                <a:lnTo>
                  <a:pt x="0" y="0"/>
                </a:lnTo>
                <a:close/>
              </a:path>
            </a:pathLst>
          </a:custGeom>
          <a:blipFill>
            <a:blip r:embed="rId4"/>
            <a:stretch>
              <a:fillRect l="0" t="0" r="0" b="0"/>
            </a:stretch>
          </a:blipFill>
        </p:spPr>
      </p:sp>
      <p:sp>
        <p:nvSpPr>
          <p:cNvPr name="Freeform 9" id="9"/>
          <p:cNvSpPr/>
          <p:nvPr/>
        </p:nvSpPr>
        <p:spPr>
          <a:xfrm flipH="false" flipV="false" rot="0">
            <a:off x="6698954" y="7435215"/>
            <a:ext cx="1823085" cy="1823085"/>
          </a:xfrm>
          <a:custGeom>
            <a:avLst/>
            <a:gdLst/>
            <a:ahLst/>
            <a:cxnLst/>
            <a:rect r="r" b="b" t="t" l="l"/>
            <a:pathLst>
              <a:path h="1823085" w="1823085">
                <a:moveTo>
                  <a:pt x="0" y="0"/>
                </a:moveTo>
                <a:lnTo>
                  <a:pt x="1823085" y="0"/>
                </a:lnTo>
                <a:lnTo>
                  <a:pt x="1823085" y="1823085"/>
                </a:lnTo>
                <a:lnTo>
                  <a:pt x="0" y="1823085"/>
                </a:lnTo>
                <a:lnTo>
                  <a:pt x="0" y="0"/>
                </a:lnTo>
                <a:close/>
              </a:path>
            </a:pathLst>
          </a:custGeom>
          <a:blipFill>
            <a:blip r:embed="rId5"/>
            <a:stretch>
              <a:fillRect l="0" t="0" r="0" b="0"/>
            </a:stretch>
          </a:blipFill>
        </p:spPr>
      </p:sp>
      <p:sp>
        <p:nvSpPr>
          <p:cNvPr name="TextBox 10" id="10"/>
          <p:cNvSpPr txBox="true"/>
          <p:nvPr/>
        </p:nvSpPr>
        <p:spPr>
          <a:xfrm rot="0">
            <a:off x="8812920" y="3372562"/>
            <a:ext cx="8967291" cy="2527935"/>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Amy, 42 yo Cambodian small business owner</a:t>
            </a:r>
          </a:p>
          <a:p>
            <a:pPr marL="777240" indent="-388620" lvl="1">
              <a:lnSpc>
                <a:spcPts val="5040"/>
              </a:lnSpc>
              <a:buFont typeface="Arial"/>
              <a:buChar char="•"/>
            </a:pPr>
            <a:r>
              <a:rPr lang="en-US" sz="3600" spc="-36">
                <a:solidFill>
                  <a:srgbClr val="F9FAF4"/>
                </a:solidFill>
                <a:latin typeface="Be Vietnam"/>
              </a:rPr>
              <a:t>Didn’t need to write down most of her tasks</a:t>
            </a:r>
          </a:p>
        </p:txBody>
      </p:sp>
      <p:sp>
        <p:nvSpPr>
          <p:cNvPr name="TextBox 11" id="11"/>
          <p:cNvSpPr txBox="true"/>
          <p:nvPr/>
        </p:nvSpPr>
        <p:spPr>
          <a:xfrm rot="0">
            <a:off x="8812920" y="6730365"/>
            <a:ext cx="9904665" cy="2527935"/>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Daphne, 50 yo accountant &amp; mother of 3</a:t>
            </a:r>
          </a:p>
          <a:p>
            <a:pPr marL="777240" indent="-388620" lvl="1">
              <a:lnSpc>
                <a:spcPts val="5040"/>
              </a:lnSpc>
              <a:buFont typeface="Arial"/>
              <a:buChar char="•"/>
            </a:pPr>
            <a:r>
              <a:rPr lang="en-US" sz="3600" spc="-36">
                <a:solidFill>
                  <a:srgbClr val="F9FAF4"/>
                </a:solidFill>
                <a:latin typeface="Be Vietnam"/>
              </a:rPr>
              <a:t>Had kids text her when they needed pickup</a:t>
            </a:r>
          </a:p>
          <a:p>
            <a:pPr marL="777240" indent="-388620" lvl="1">
              <a:lnSpc>
                <a:spcPts val="5040"/>
              </a:lnSpc>
              <a:buFont typeface="Arial"/>
              <a:buChar char="•"/>
            </a:pPr>
            <a:r>
              <a:rPr lang="en-US" sz="3600" spc="-36">
                <a:solidFill>
                  <a:srgbClr val="F9FAF4"/>
                </a:solidFill>
                <a:latin typeface="Be Vietnam"/>
              </a:rPr>
              <a:t>Remembered all daily activities</a:t>
            </a:r>
          </a:p>
        </p:txBody>
      </p:sp>
      <p:grpSp>
        <p:nvGrpSpPr>
          <p:cNvPr name="Group 12" id="12"/>
          <p:cNvGrpSpPr/>
          <p:nvPr/>
        </p:nvGrpSpPr>
        <p:grpSpPr>
          <a:xfrm rot="0">
            <a:off x="839896" y="3178332"/>
            <a:ext cx="5404719" cy="6709499"/>
            <a:chOff x="0" y="0"/>
            <a:chExt cx="1196944" cy="1485904"/>
          </a:xfrm>
        </p:grpSpPr>
        <p:sp>
          <p:nvSpPr>
            <p:cNvPr name="Freeform 13" id="13"/>
            <p:cNvSpPr/>
            <p:nvPr/>
          </p:nvSpPr>
          <p:spPr>
            <a:xfrm flipH="false" flipV="false" rot="0">
              <a:off x="0" y="0"/>
              <a:ext cx="1196944" cy="1485904"/>
            </a:xfrm>
            <a:custGeom>
              <a:avLst/>
              <a:gdLst/>
              <a:ahLst/>
              <a:cxnLst/>
              <a:rect r="r" b="b" t="t" l="l"/>
              <a:pathLst>
                <a:path h="1485904" w="1196944">
                  <a:moveTo>
                    <a:pt x="78784" y="0"/>
                  </a:moveTo>
                  <a:lnTo>
                    <a:pt x="1118160" y="0"/>
                  </a:lnTo>
                  <a:cubicBezTo>
                    <a:pt x="1161671" y="0"/>
                    <a:pt x="1196944" y="35273"/>
                    <a:pt x="1196944" y="78784"/>
                  </a:cubicBezTo>
                  <a:lnTo>
                    <a:pt x="1196944" y="1407120"/>
                  </a:lnTo>
                  <a:cubicBezTo>
                    <a:pt x="1196944" y="1428015"/>
                    <a:pt x="1188643" y="1448054"/>
                    <a:pt x="1173868" y="1462829"/>
                  </a:cubicBezTo>
                  <a:cubicBezTo>
                    <a:pt x="1159094" y="1477603"/>
                    <a:pt x="1139055" y="1485904"/>
                    <a:pt x="1118160" y="1485904"/>
                  </a:cubicBezTo>
                  <a:lnTo>
                    <a:pt x="78784" y="1485904"/>
                  </a:lnTo>
                  <a:cubicBezTo>
                    <a:pt x="57889" y="1485904"/>
                    <a:pt x="37850" y="1477603"/>
                    <a:pt x="23075" y="1462829"/>
                  </a:cubicBezTo>
                  <a:cubicBezTo>
                    <a:pt x="8300" y="1448054"/>
                    <a:pt x="0" y="1428015"/>
                    <a:pt x="0" y="1407120"/>
                  </a:cubicBezTo>
                  <a:lnTo>
                    <a:pt x="0" y="78784"/>
                  </a:lnTo>
                  <a:cubicBezTo>
                    <a:pt x="0" y="57889"/>
                    <a:pt x="8300" y="37850"/>
                    <a:pt x="23075" y="23075"/>
                  </a:cubicBezTo>
                  <a:cubicBezTo>
                    <a:pt x="37850" y="8300"/>
                    <a:pt x="57889" y="0"/>
                    <a:pt x="78784" y="0"/>
                  </a:cubicBezTo>
                  <a:close/>
                </a:path>
              </a:pathLst>
            </a:custGeom>
            <a:solidFill>
              <a:srgbClr val="DBDBDB"/>
            </a:solidFill>
          </p:spPr>
        </p:sp>
        <p:sp>
          <p:nvSpPr>
            <p:cNvPr name="TextBox 14" id="14"/>
            <p:cNvSpPr txBox="true"/>
            <p:nvPr/>
          </p:nvSpPr>
          <p:spPr>
            <a:xfrm>
              <a:off x="0" y="-47625"/>
              <a:ext cx="1196944" cy="1533529"/>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223593" y="3696648"/>
            <a:ext cx="4755744" cy="567690"/>
          </a:xfrm>
          <a:prstGeom prst="rect">
            <a:avLst/>
          </a:prstGeom>
        </p:spPr>
        <p:txBody>
          <a:bodyPr anchor="t" rtlCol="false" tIns="0" lIns="0" bIns="0" rIns="0">
            <a:spAutoFit/>
          </a:bodyPr>
          <a:lstStyle/>
          <a:p>
            <a:pPr>
              <a:lnSpc>
                <a:spcPts val="4500"/>
              </a:lnSpc>
            </a:pPr>
            <a:r>
              <a:rPr lang="en-US" sz="3600" spc="-107">
                <a:solidFill>
                  <a:srgbClr val="000000"/>
                </a:solidFill>
                <a:latin typeface="Be Vietnam Ultra-Bold"/>
              </a:rPr>
              <a:t>What didn’t work</a:t>
            </a:r>
          </a:p>
        </p:txBody>
      </p:sp>
      <p:sp>
        <p:nvSpPr>
          <p:cNvPr name="TextBox 16" id="16"/>
          <p:cNvSpPr txBox="true"/>
          <p:nvPr/>
        </p:nvSpPr>
        <p:spPr>
          <a:xfrm rot="0">
            <a:off x="985471" y="4612717"/>
            <a:ext cx="4898616" cy="4864741"/>
          </a:xfrm>
          <a:prstGeom prst="rect">
            <a:avLst/>
          </a:prstGeom>
        </p:spPr>
        <p:txBody>
          <a:bodyPr anchor="t" rtlCol="false" tIns="0" lIns="0" bIns="0" rIns="0">
            <a:spAutoFit/>
          </a:bodyPr>
          <a:lstStyle/>
          <a:p>
            <a:pPr marL="669241" indent="-334620" lvl="1">
              <a:lnSpc>
                <a:spcPts val="4339"/>
              </a:lnSpc>
              <a:buFont typeface="Arial"/>
              <a:buChar char="•"/>
            </a:pPr>
            <a:r>
              <a:rPr lang="en-US" sz="3099" spc="-30">
                <a:solidFill>
                  <a:srgbClr val="000000"/>
                </a:solidFill>
                <a:latin typeface="Be Vietnam"/>
              </a:rPr>
              <a:t>People did not really want to share too much of their personal calendars with us</a:t>
            </a:r>
          </a:p>
          <a:p>
            <a:pPr marL="669241" indent="-334620" lvl="1">
              <a:lnSpc>
                <a:spcPts val="4339"/>
              </a:lnSpc>
              <a:buFont typeface="Arial"/>
              <a:buChar char="•"/>
            </a:pPr>
            <a:r>
              <a:rPr lang="en-US" sz="3099" spc="-30">
                <a:solidFill>
                  <a:srgbClr val="000000"/>
                </a:solidFill>
                <a:latin typeface="Be Vietnam"/>
              </a:rPr>
              <a:t>Many </a:t>
            </a:r>
            <a:r>
              <a:rPr lang="en-US" sz="3099" spc="-30">
                <a:solidFill>
                  <a:srgbClr val="000000"/>
                </a:solidFill>
                <a:latin typeface="Be Vietnam"/>
              </a:rPr>
              <a:t>users do not put personal plans in the calendar (picking up kids, lunch with friends, etc.)</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Results</a:t>
            </a:r>
          </a:p>
        </p:txBody>
      </p:sp>
      <p:sp>
        <p:nvSpPr>
          <p:cNvPr name="Freeform 6" id="6"/>
          <p:cNvSpPr/>
          <p:nvPr/>
        </p:nvSpPr>
        <p:spPr>
          <a:xfrm flipH="false" flipV="false" rot="0">
            <a:off x="4779409" y="725179"/>
            <a:ext cx="1208752" cy="1321697"/>
          </a:xfrm>
          <a:custGeom>
            <a:avLst/>
            <a:gdLst/>
            <a:ahLst/>
            <a:cxnLst/>
            <a:rect r="r" b="b" t="t" l="l"/>
            <a:pathLst>
              <a:path h="1321697" w="1208752">
                <a:moveTo>
                  <a:pt x="0" y="0"/>
                </a:moveTo>
                <a:lnTo>
                  <a:pt x="1208752" y="0"/>
                </a:lnTo>
                <a:lnTo>
                  <a:pt x="1208752" y="1321697"/>
                </a:lnTo>
                <a:lnTo>
                  <a:pt x="0" y="132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028700" y="3106226"/>
            <a:ext cx="7297560" cy="6709499"/>
            <a:chOff x="0" y="0"/>
            <a:chExt cx="1616137" cy="1485904"/>
          </a:xfrm>
        </p:grpSpPr>
        <p:sp>
          <p:nvSpPr>
            <p:cNvPr name="Freeform 8" id="8"/>
            <p:cNvSpPr/>
            <p:nvPr/>
          </p:nvSpPr>
          <p:spPr>
            <a:xfrm flipH="false" flipV="false" rot="0">
              <a:off x="0" y="0"/>
              <a:ext cx="1616137" cy="1485904"/>
            </a:xfrm>
            <a:custGeom>
              <a:avLst/>
              <a:gdLst/>
              <a:ahLst/>
              <a:cxnLst/>
              <a:rect r="r" b="b" t="t" l="l"/>
              <a:pathLst>
                <a:path h="1485904" w="1616137">
                  <a:moveTo>
                    <a:pt x="58349" y="0"/>
                  </a:moveTo>
                  <a:lnTo>
                    <a:pt x="1557788" y="0"/>
                  </a:lnTo>
                  <a:cubicBezTo>
                    <a:pt x="1573263" y="0"/>
                    <a:pt x="1588105" y="6147"/>
                    <a:pt x="1599047" y="17090"/>
                  </a:cubicBezTo>
                  <a:cubicBezTo>
                    <a:pt x="1609990" y="28033"/>
                    <a:pt x="1616137" y="42874"/>
                    <a:pt x="1616137" y="58349"/>
                  </a:cubicBezTo>
                  <a:lnTo>
                    <a:pt x="1616137" y="1427555"/>
                  </a:lnTo>
                  <a:cubicBezTo>
                    <a:pt x="1616137" y="1443030"/>
                    <a:pt x="1609990" y="1457871"/>
                    <a:pt x="1599047" y="1468814"/>
                  </a:cubicBezTo>
                  <a:cubicBezTo>
                    <a:pt x="1588105" y="1479756"/>
                    <a:pt x="1573263" y="1485904"/>
                    <a:pt x="1557788" y="1485904"/>
                  </a:cubicBezTo>
                  <a:lnTo>
                    <a:pt x="58349" y="1485904"/>
                  </a:lnTo>
                  <a:cubicBezTo>
                    <a:pt x="42874" y="1485904"/>
                    <a:pt x="28033" y="1479756"/>
                    <a:pt x="17090" y="1468814"/>
                  </a:cubicBezTo>
                  <a:cubicBezTo>
                    <a:pt x="6147" y="1457871"/>
                    <a:pt x="0" y="1443030"/>
                    <a:pt x="0" y="1427555"/>
                  </a:cubicBezTo>
                  <a:lnTo>
                    <a:pt x="0" y="58349"/>
                  </a:lnTo>
                  <a:cubicBezTo>
                    <a:pt x="0" y="42874"/>
                    <a:pt x="6147" y="28033"/>
                    <a:pt x="17090" y="17090"/>
                  </a:cubicBezTo>
                  <a:cubicBezTo>
                    <a:pt x="28033" y="6147"/>
                    <a:pt x="42874" y="0"/>
                    <a:pt x="58349" y="0"/>
                  </a:cubicBezTo>
                  <a:close/>
                </a:path>
              </a:pathLst>
            </a:custGeom>
            <a:solidFill>
              <a:srgbClr val="907CE1"/>
            </a:solidFill>
          </p:spPr>
        </p:sp>
        <p:sp>
          <p:nvSpPr>
            <p:cNvPr name="TextBox 9" id="9"/>
            <p:cNvSpPr txBox="true"/>
            <p:nvPr/>
          </p:nvSpPr>
          <p:spPr>
            <a:xfrm>
              <a:off x="0" y="-47625"/>
              <a:ext cx="1616137" cy="1533529"/>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828804" y="3517762"/>
            <a:ext cx="530949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Ultra-Bold"/>
              </a:rPr>
              <a:t>New Learnings</a:t>
            </a:r>
          </a:p>
        </p:txBody>
      </p:sp>
      <p:sp>
        <p:nvSpPr>
          <p:cNvPr name="TextBox 11" id="11"/>
          <p:cNvSpPr txBox="true"/>
          <p:nvPr/>
        </p:nvSpPr>
        <p:spPr>
          <a:xfrm rot="0">
            <a:off x="1490847" y="4393565"/>
            <a:ext cx="6577123" cy="4864735"/>
          </a:xfrm>
          <a:prstGeom prst="rect">
            <a:avLst/>
          </a:prstGeom>
        </p:spPr>
        <p:txBody>
          <a:bodyPr anchor="t" rtlCol="false" tIns="0" lIns="0" bIns="0" rIns="0">
            <a:spAutoFit/>
          </a:bodyPr>
          <a:lstStyle/>
          <a:p>
            <a:pPr marL="669289" indent="-334645" lvl="1">
              <a:lnSpc>
                <a:spcPts val="4339"/>
              </a:lnSpc>
              <a:buFont typeface="Arial"/>
              <a:buChar char="•"/>
            </a:pPr>
            <a:r>
              <a:rPr lang="en-US" sz="3099" spc="-30">
                <a:solidFill>
                  <a:srgbClr val="F9FAF4"/>
                </a:solidFill>
                <a:latin typeface="Be Vietnam"/>
              </a:rPr>
              <a:t>People’s days are filled with personal tasks and events that are not explicitly written into their calendars</a:t>
            </a:r>
          </a:p>
          <a:p>
            <a:pPr marL="669289" indent="-334645" lvl="1">
              <a:lnSpc>
                <a:spcPts val="4339"/>
              </a:lnSpc>
              <a:buFont typeface="Arial"/>
              <a:buChar char="•"/>
            </a:pPr>
            <a:r>
              <a:rPr lang="en-US" sz="3099" spc="-30">
                <a:solidFill>
                  <a:srgbClr val="F9FAF4"/>
                </a:solidFill>
                <a:latin typeface="Be Vietnam"/>
              </a:rPr>
              <a:t>Calendars are not always accurate</a:t>
            </a:r>
          </a:p>
          <a:p>
            <a:pPr marL="669289" indent="-334645" lvl="1">
              <a:lnSpc>
                <a:spcPts val="4339"/>
              </a:lnSpc>
              <a:buFont typeface="Arial"/>
              <a:buChar char="•"/>
            </a:pPr>
            <a:r>
              <a:rPr lang="en-US" sz="3099" spc="-30">
                <a:solidFill>
                  <a:srgbClr val="F9FAF4"/>
                </a:solidFill>
                <a:latin typeface="Be Vietnam"/>
              </a:rPr>
              <a:t>Most important tasks always got done (ie. work meetings, picking up kids)</a:t>
            </a:r>
          </a:p>
        </p:txBody>
      </p:sp>
      <p:grpSp>
        <p:nvGrpSpPr>
          <p:cNvPr name="Group 12" id="12"/>
          <p:cNvGrpSpPr/>
          <p:nvPr/>
        </p:nvGrpSpPr>
        <p:grpSpPr>
          <a:xfrm rot="0">
            <a:off x="9774636" y="3106226"/>
            <a:ext cx="7484664" cy="6709499"/>
            <a:chOff x="0" y="0"/>
            <a:chExt cx="1657574" cy="1485904"/>
          </a:xfrm>
        </p:grpSpPr>
        <p:sp>
          <p:nvSpPr>
            <p:cNvPr name="Freeform 13" id="13"/>
            <p:cNvSpPr/>
            <p:nvPr/>
          </p:nvSpPr>
          <p:spPr>
            <a:xfrm flipH="false" flipV="false" rot="0">
              <a:off x="0" y="0"/>
              <a:ext cx="1657574" cy="1485904"/>
            </a:xfrm>
            <a:custGeom>
              <a:avLst/>
              <a:gdLst/>
              <a:ahLst/>
              <a:cxnLst/>
              <a:rect r="r" b="b" t="t" l="l"/>
              <a:pathLst>
                <a:path h="1485904" w="1657574">
                  <a:moveTo>
                    <a:pt x="56890" y="0"/>
                  </a:moveTo>
                  <a:lnTo>
                    <a:pt x="1600684" y="0"/>
                  </a:lnTo>
                  <a:cubicBezTo>
                    <a:pt x="1615772" y="0"/>
                    <a:pt x="1630242" y="5994"/>
                    <a:pt x="1640911" y="16663"/>
                  </a:cubicBezTo>
                  <a:cubicBezTo>
                    <a:pt x="1651580" y="27332"/>
                    <a:pt x="1657574" y="41802"/>
                    <a:pt x="1657574" y="56890"/>
                  </a:cubicBezTo>
                  <a:lnTo>
                    <a:pt x="1657574" y="1429013"/>
                  </a:lnTo>
                  <a:cubicBezTo>
                    <a:pt x="1657574" y="1444102"/>
                    <a:pt x="1651580" y="1458572"/>
                    <a:pt x="1640911" y="1469241"/>
                  </a:cubicBezTo>
                  <a:cubicBezTo>
                    <a:pt x="1630242" y="1479910"/>
                    <a:pt x="1615772" y="1485904"/>
                    <a:pt x="1600684" y="1485904"/>
                  </a:cubicBezTo>
                  <a:lnTo>
                    <a:pt x="56890" y="1485904"/>
                  </a:lnTo>
                  <a:cubicBezTo>
                    <a:pt x="25471" y="1485904"/>
                    <a:pt x="0" y="1460433"/>
                    <a:pt x="0" y="1429013"/>
                  </a:cubicBezTo>
                  <a:lnTo>
                    <a:pt x="0" y="56890"/>
                  </a:lnTo>
                  <a:cubicBezTo>
                    <a:pt x="0" y="41802"/>
                    <a:pt x="5994" y="27332"/>
                    <a:pt x="16663" y="16663"/>
                  </a:cubicBezTo>
                  <a:cubicBezTo>
                    <a:pt x="27332" y="5994"/>
                    <a:pt x="41802" y="0"/>
                    <a:pt x="56890" y="0"/>
                  </a:cubicBezTo>
                  <a:close/>
                </a:path>
              </a:pathLst>
            </a:custGeom>
            <a:solidFill>
              <a:srgbClr val="DBDBDB"/>
            </a:solidFill>
          </p:spPr>
        </p:sp>
        <p:sp>
          <p:nvSpPr>
            <p:cNvPr name="TextBox 14" id="14"/>
            <p:cNvSpPr txBox="true"/>
            <p:nvPr/>
          </p:nvSpPr>
          <p:spPr>
            <a:xfrm>
              <a:off x="0" y="-47625"/>
              <a:ext cx="1657574" cy="1533529"/>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0522642" y="3517762"/>
            <a:ext cx="5988652" cy="567690"/>
          </a:xfrm>
          <a:prstGeom prst="rect">
            <a:avLst/>
          </a:prstGeom>
        </p:spPr>
        <p:txBody>
          <a:bodyPr anchor="t" rtlCol="false" tIns="0" lIns="0" bIns="0" rIns="0">
            <a:spAutoFit/>
          </a:bodyPr>
          <a:lstStyle/>
          <a:p>
            <a:pPr>
              <a:lnSpc>
                <a:spcPts val="4500"/>
              </a:lnSpc>
            </a:pPr>
            <a:r>
              <a:rPr lang="en-US" sz="3600" spc="-107">
                <a:solidFill>
                  <a:srgbClr val="1C1C1D"/>
                </a:solidFill>
                <a:latin typeface="Be Vietnam Ultra-Bold"/>
              </a:rPr>
              <a:t>Missed Critical Assumption:</a:t>
            </a:r>
          </a:p>
        </p:txBody>
      </p:sp>
      <p:sp>
        <p:nvSpPr>
          <p:cNvPr name="TextBox 16" id="16"/>
          <p:cNvSpPr txBox="true"/>
          <p:nvPr/>
        </p:nvSpPr>
        <p:spPr>
          <a:xfrm rot="0">
            <a:off x="10522642" y="4255835"/>
            <a:ext cx="5988652" cy="1064260"/>
          </a:xfrm>
          <a:prstGeom prst="rect">
            <a:avLst/>
          </a:prstGeom>
        </p:spPr>
        <p:txBody>
          <a:bodyPr anchor="t" rtlCol="false" tIns="0" lIns="0" bIns="0" rIns="0">
            <a:spAutoFit/>
          </a:bodyPr>
          <a:lstStyle/>
          <a:p>
            <a:pPr>
              <a:lnSpc>
                <a:spcPts val="4339"/>
              </a:lnSpc>
            </a:pPr>
            <a:r>
              <a:rPr lang="en-US" sz="3099" spc="-30">
                <a:solidFill>
                  <a:srgbClr val="1C1C1D"/>
                </a:solidFill>
                <a:latin typeface="Be Vietnam Italics"/>
              </a:rPr>
              <a:t>People need to record their schedule.</a:t>
            </a:r>
          </a:p>
        </p:txBody>
      </p:sp>
      <p:sp>
        <p:nvSpPr>
          <p:cNvPr name="TextBox 17" id="17"/>
          <p:cNvSpPr txBox="true"/>
          <p:nvPr/>
        </p:nvSpPr>
        <p:spPr>
          <a:xfrm rot="0">
            <a:off x="10522642" y="6268785"/>
            <a:ext cx="6397251" cy="2040890"/>
          </a:xfrm>
          <a:prstGeom prst="rect">
            <a:avLst/>
          </a:prstGeom>
        </p:spPr>
        <p:txBody>
          <a:bodyPr anchor="t" rtlCol="false" tIns="0" lIns="0" bIns="0" rIns="0">
            <a:spAutoFit/>
          </a:bodyPr>
          <a:lstStyle/>
          <a:p>
            <a:pPr>
              <a:lnSpc>
                <a:spcPts val="4060"/>
              </a:lnSpc>
            </a:pPr>
            <a:r>
              <a:rPr lang="en-US" sz="2900" spc="-29">
                <a:solidFill>
                  <a:srgbClr val="1C1C1D"/>
                </a:solidFill>
                <a:latin typeface="Be Vietnam"/>
              </a:rPr>
              <a:t>Many people have an everyday routine that doesn’t really change, and thus doesn’t need to be written down. </a:t>
            </a:r>
          </a:p>
        </p:txBody>
      </p:sp>
      <p:sp>
        <p:nvSpPr>
          <p:cNvPr name="TextBox 18" id="18"/>
          <p:cNvSpPr txBox="true"/>
          <p:nvPr/>
        </p:nvSpPr>
        <p:spPr>
          <a:xfrm rot="0">
            <a:off x="10522642" y="5529645"/>
            <a:ext cx="5988652" cy="567690"/>
          </a:xfrm>
          <a:prstGeom prst="rect">
            <a:avLst/>
          </a:prstGeom>
        </p:spPr>
        <p:txBody>
          <a:bodyPr anchor="t" rtlCol="false" tIns="0" lIns="0" bIns="0" rIns="0">
            <a:spAutoFit/>
          </a:bodyPr>
          <a:lstStyle/>
          <a:p>
            <a:pPr>
              <a:lnSpc>
                <a:spcPts val="4500"/>
              </a:lnSpc>
            </a:pPr>
            <a:r>
              <a:rPr lang="en-US" sz="3600" spc="-107">
                <a:solidFill>
                  <a:srgbClr val="1C1C1D"/>
                </a:solidFill>
                <a:latin typeface="Be Vietnam Ultra-Bold"/>
              </a:rPr>
              <a:t>We realized...</a:t>
            </a:r>
          </a:p>
        </p:txBody>
      </p:sp>
      <p:sp>
        <p:nvSpPr>
          <p:cNvPr name="TextBox 19" id="19"/>
          <p:cNvSpPr txBox="true"/>
          <p:nvPr/>
        </p:nvSpPr>
        <p:spPr>
          <a:xfrm rot="0">
            <a:off x="10522642" y="8490650"/>
            <a:ext cx="5988652" cy="701674"/>
          </a:xfrm>
          <a:prstGeom prst="rect">
            <a:avLst/>
          </a:prstGeom>
        </p:spPr>
        <p:txBody>
          <a:bodyPr anchor="t" rtlCol="false" tIns="0" lIns="0" bIns="0" rIns="0">
            <a:spAutoFit/>
          </a:bodyPr>
          <a:lstStyle/>
          <a:p>
            <a:pPr>
              <a:lnSpc>
                <a:spcPts val="2800"/>
              </a:lnSpc>
              <a:spcBef>
                <a:spcPct val="0"/>
              </a:spcBef>
            </a:pPr>
            <a:r>
              <a:rPr lang="en-US" sz="2000" spc="-20">
                <a:solidFill>
                  <a:srgbClr val="000000"/>
                </a:solidFill>
                <a:latin typeface="Be Vietnam"/>
              </a:rPr>
              <a:t>As students, we missed that because our schedules change all the time.</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8357352" y="1031081"/>
            <a:ext cx="4250562" cy="3947005"/>
            <a:chOff x="0" y="0"/>
            <a:chExt cx="941341" cy="874114"/>
          </a:xfrm>
        </p:grpSpPr>
        <p:sp>
          <p:nvSpPr>
            <p:cNvPr name="Freeform 3" id="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4" id="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13008744" y="1023938"/>
            <a:ext cx="4250562" cy="3954149"/>
            <a:chOff x="0" y="0"/>
            <a:chExt cx="941341" cy="875696"/>
          </a:xfrm>
        </p:grpSpPr>
        <p:sp>
          <p:nvSpPr>
            <p:cNvPr name="Freeform 8" id="8"/>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9" id="9"/>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8357352" y="5337489"/>
            <a:ext cx="4250562" cy="3930336"/>
            <a:chOff x="0" y="0"/>
            <a:chExt cx="941341" cy="870423"/>
          </a:xfrm>
        </p:grpSpPr>
        <p:sp>
          <p:nvSpPr>
            <p:cNvPr name="Freeform 11" id="11"/>
            <p:cNvSpPr/>
            <p:nvPr/>
          </p:nvSpPr>
          <p:spPr>
            <a:xfrm flipH="false" flipV="false" rot="0">
              <a:off x="0" y="0"/>
              <a:ext cx="941341" cy="870423"/>
            </a:xfrm>
            <a:custGeom>
              <a:avLst/>
              <a:gdLst/>
              <a:ahLst/>
              <a:cxnLst/>
              <a:rect r="r" b="b" t="t" l="l"/>
              <a:pathLst>
                <a:path h="870423" w="941341">
                  <a:moveTo>
                    <a:pt x="100176" y="0"/>
                  </a:moveTo>
                  <a:lnTo>
                    <a:pt x="841165" y="0"/>
                  </a:lnTo>
                  <a:cubicBezTo>
                    <a:pt x="867733" y="0"/>
                    <a:pt x="893213" y="10554"/>
                    <a:pt x="912000" y="29341"/>
                  </a:cubicBezTo>
                  <a:cubicBezTo>
                    <a:pt x="930787" y="48128"/>
                    <a:pt x="941341" y="73608"/>
                    <a:pt x="941341" y="100176"/>
                  </a:cubicBezTo>
                  <a:lnTo>
                    <a:pt x="941341" y="770247"/>
                  </a:lnTo>
                  <a:cubicBezTo>
                    <a:pt x="941341" y="825572"/>
                    <a:pt x="896491" y="870423"/>
                    <a:pt x="841165" y="870423"/>
                  </a:cubicBezTo>
                  <a:lnTo>
                    <a:pt x="100176" y="870423"/>
                  </a:lnTo>
                  <a:cubicBezTo>
                    <a:pt x="73608" y="870423"/>
                    <a:pt x="48128" y="859869"/>
                    <a:pt x="29341" y="841082"/>
                  </a:cubicBezTo>
                  <a:cubicBezTo>
                    <a:pt x="10554" y="822295"/>
                    <a:pt x="0" y="796815"/>
                    <a:pt x="0" y="770247"/>
                  </a:cubicBezTo>
                  <a:lnTo>
                    <a:pt x="0" y="100176"/>
                  </a:lnTo>
                  <a:cubicBezTo>
                    <a:pt x="0" y="73608"/>
                    <a:pt x="10554" y="48128"/>
                    <a:pt x="29341" y="29341"/>
                  </a:cubicBezTo>
                  <a:cubicBezTo>
                    <a:pt x="48128" y="10554"/>
                    <a:pt x="73608" y="0"/>
                    <a:pt x="100176" y="0"/>
                  </a:cubicBezTo>
                  <a:close/>
                </a:path>
              </a:pathLst>
            </a:custGeom>
            <a:solidFill>
              <a:srgbClr val="DBDBDB"/>
            </a:solidFill>
          </p:spPr>
        </p:sp>
        <p:sp>
          <p:nvSpPr>
            <p:cNvPr name="TextBox 12" id="12"/>
            <p:cNvSpPr txBox="true"/>
            <p:nvPr/>
          </p:nvSpPr>
          <p:spPr>
            <a:xfrm>
              <a:off x="0" y="-47625"/>
              <a:ext cx="941341" cy="918048"/>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8847855" y="2845974"/>
            <a:ext cx="3269555" cy="16630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Alex</a:t>
            </a:r>
            <a:r>
              <a:rPr lang="en-US" sz="2400" spc="-24">
                <a:solidFill>
                  <a:srgbClr val="F9FAF4"/>
                </a:solidFill>
                <a:latin typeface="Be Vietnam"/>
              </a:rPr>
              <a:t> liked tools recommended by people he followed on tech twitter </a:t>
            </a:r>
          </a:p>
        </p:txBody>
      </p:sp>
      <p:sp>
        <p:nvSpPr>
          <p:cNvPr name="TextBox 14" id="14"/>
          <p:cNvSpPr txBox="true"/>
          <p:nvPr/>
        </p:nvSpPr>
        <p:spPr>
          <a:xfrm rot="0">
            <a:off x="13497820" y="3265074"/>
            <a:ext cx="3272409" cy="12439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Wei</a:t>
            </a:r>
            <a:r>
              <a:rPr lang="en-US" sz="2400" spc="-24">
                <a:solidFill>
                  <a:srgbClr val="F9FAF4"/>
                </a:solidFill>
                <a:latin typeface="Be Vietnam"/>
              </a:rPr>
              <a:t> liked getting school recs from Nextdoor &amp; friends</a:t>
            </a:r>
          </a:p>
        </p:txBody>
      </p:sp>
      <p:sp>
        <p:nvSpPr>
          <p:cNvPr name="TextBox 15" id="15"/>
          <p:cNvSpPr txBox="true"/>
          <p:nvPr/>
        </p:nvSpPr>
        <p:spPr>
          <a:xfrm rot="0">
            <a:off x="8847855" y="7629525"/>
            <a:ext cx="3269555" cy="12439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Ultra-Bold"/>
              </a:rPr>
              <a:t>Steven</a:t>
            </a:r>
            <a:r>
              <a:rPr lang="en-US" sz="2400" spc="-24">
                <a:solidFill>
                  <a:srgbClr val="1C1C1D"/>
                </a:solidFill>
                <a:latin typeface="Be Vietnam"/>
              </a:rPr>
              <a:t> got good dentist and restaurant recs from friends</a:t>
            </a:r>
          </a:p>
        </p:txBody>
      </p:sp>
      <p:sp>
        <p:nvSpPr>
          <p:cNvPr name="Freeform 16" id="16"/>
          <p:cNvSpPr/>
          <p:nvPr/>
        </p:nvSpPr>
        <p:spPr>
          <a:xfrm flipH="false" flipV="false" rot="0">
            <a:off x="16102018" y="8096250"/>
            <a:ext cx="1157288" cy="1157288"/>
          </a:xfrm>
          <a:custGeom>
            <a:avLst/>
            <a:gdLst/>
            <a:ahLst/>
            <a:cxnLst/>
            <a:rect r="r" b="b" t="t" l="l"/>
            <a:pathLst>
              <a:path h="1157288" w="1157288">
                <a:moveTo>
                  <a:pt x="0" y="0"/>
                </a:moveTo>
                <a:lnTo>
                  <a:pt x="1157288" y="0"/>
                </a:lnTo>
                <a:lnTo>
                  <a:pt x="1157288" y="1157288"/>
                </a:lnTo>
                <a:lnTo>
                  <a:pt x="0" y="1157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028689" y="1557338"/>
            <a:ext cx="6928613" cy="7134225"/>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People  tend to really like things recommended by </a:t>
            </a:r>
            <a:r>
              <a:rPr lang="en-US" sz="7500" spc="-225">
                <a:solidFill>
                  <a:srgbClr val="907CE1"/>
                </a:solidFill>
                <a:latin typeface="Be Vietnam"/>
              </a:rPr>
              <a:t>people they trust</a:t>
            </a:r>
          </a:p>
        </p:txBody>
      </p:sp>
      <p:grpSp>
        <p:nvGrpSpPr>
          <p:cNvPr name="Group 18" id="18"/>
          <p:cNvGrpSpPr/>
          <p:nvPr/>
        </p:nvGrpSpPr>
        <p:grpSpPr>
          <a:xfrm rot="0">
            <a:off x="13007964" y="5337489"/>
            <a:ext cx="4250562" cy="3947005"/>
            <a:chOff x="0" y="0"/>
            <a:chExt cx="941341" cy="874114"/>
          </a:xfrm>
        </p:grpSpPr>
        <p:sp>
          <p:nvSpPr>
            <p:cNvPr name="Freeform 19" id="19"/>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20" id="20"/>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TextBox 21" id="21"/>
          <p:cNvSpPr txBox="true"/>
          <p:nvPr/>
        </p:nvSpPr>
        <p:spPr>
          <a:xfrm rot="0">
            <a:off x="13498467" y="7571482"/>
            <a:ext cx="3269555" cy="12439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Ultra-Bold"/>
              </a:rPr>
              <a:t>Angela &amp; Ben</a:t>
            </a:r>
            <a:r>
              <a:rPr lang="en-US" sz="2400" spc="-24">
                <a:solidFill>
                  <a:srgbClr val="F9FAF4"/>
                </a:solidFill>
                <a:latin typeface="Be Vietnam"/>
              </a:rPr>
              <a:t> liked personal finance tips from their friends</a:t>
            </a:r>
          </a:p>
        </p:txBody>
      </p:sp>
      <p:grpSp>
        <p:nvGrpSpPr>
          <p:cNvPr name="Group 22" id="22"/>
          <p:cNvGrpSpPr>
            <a:grpSpLocks noChangeAspect="true"/>
          </p:cNvGrpSpPr>
          <p:nvPr/>
        </p:nvGrpSpPr>
        <p:grpSpPr>
          <a:xfrm rot="0">
            <a:off x="8753981" y="5786987"/>
            <a:ext cx="1081266" cy="1081262"/>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24" id="24"/>
          <p:cNvGrpSpPr>
            <a:grpSpLocks noChangeAspect="true"/>
          </p:cNvGrpSpPr>
          <p:nvPr/>
        </p:nvGrpSpPr>
        <p:grpSpPr>
          <a:xfrm rot="0">
            <a:off x="13498467" y="1373782"/>
            <a:ext cx="1081266" cy="1081262"/>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grpSp>
        <p:nvGrpSpPr>
          <p:cNvPr name="Group 26" id="26"/>
          <p:cNvGrpSpPr>
            <a:grpSpLocks noChangeAspect="true"/>
          </p:cNvGrpSpPr>
          <p:nvPr/>
        </p:nvGrpSpPr>
        <p:grpSpPr>
          <a:xfrm rot="0">
            <a:off x="8753981" y="1373782"/>
            <a:ext cx="1081266" cy="1081262"/>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Freeform 28" id="28"/>
          <p:cNvSpPr/>
          <p:nvPr/>
        </p:nvSpPr>
        <p:spPr>
          <a:xfrm flipH="false" flipV="false" rot="0">
            <a:off x="13293611" y="5752027"/>
            <a:ext cx="1093139" cy="1093139"/>
          </a:xfrm>
          <a:custGeom>
            <a:avLst/>
            <a:gdLst/>
            <a:ahLst/>
            <a:cxnLst/>
            <a:rect r="r" b="b" t="t" l="l"/>
            <a:pathLst>
              <a:path h="1093139" w="1093139">
                <a:moveTo>
                  <a:pt x="0" y="0"/>
                </a:moveTo>
                <a:lnTo>
                  <a:pt x="1093139" y="0"/>
                </a:lnTo>
                <a:lnTo>
                  <a:pt x="1093139" y="1093139"/>
                </a:lnTo>
                <a:lnTo>
                  <a:pt x="0" y="1093139"/>
                </a:lnTo>
                <a:lnTo>
                  <a:pt x="0" y="0"/>
                </a:lnTo>
                <a:close/>
              </a:path>
            </a:pathLst>
          </a:custGeom>
          <a:blipFill>
            <a:blip r:embed="rId7"/>
            <a:stretch>
              <a:fillRect l="0" t="0" r="0" b="0"/>
            </a:stretch>
          </a:blipFill>
        </p:spPr>
      </p:sp>
      <p:sp>
        <p:nvSpPr>
          <p:cNvPr name="Freeform 29" id="29"/>
          <p:cNvSpPr/>
          <p:nvPr/>
        </p:nvSpPr>
        <p:spPr>
          <a:xfrm flipH="false" flipV="false" rot="0">
            <a:off x="13691450" y="5752027"/>
            <a:ext cx="1093139" cy="1093139"/>
          </a:xfrm>
          <a:custGeom>
            <a:avLst/>
            <a:gdLst/>
            <a:ahLst/>
            <a:cxnLst/>
            <a:rect r="r" b="b" t="t" l="l"/>
            <a:pathLst>
              <a:path h="1093139" w="1093139">
                <a:moveTo>
                  <a:pt x="0" y="0"/>
                </a:moveTo>
                <a:lnTo>
                  <a:pt x="1093140" y="0"/>
                </a:lnTo>
                <a:lnTo>
                  <a:pt x="1093140" y="1093139"/>
                </a:lnTo>
                <a:lnTo>
                  <a:pt x="0" y="1093139"/>
                </a:lnTo>
                <a:lnTo>
                  <a:pt x="0" y="0"/>
                </a:lnTo>
                <a:close/>
              </a:path>
            </a:pathLst>
          </a:custGeom>
          <a:blipFill>
            <a:blip r:embed="rId8"/>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3920131" y="1028700"/>
            <a:ext cx="3339169" cy="4116047"/>
            <a:chOff x="0" y="0"/>
            <a:chExt cx="739501" cy="911551"/>
          </a:xfrm>
        </p:grpSpPr>
        <p:sp>
          <p:nvSpPr>
            <p:cNvPr name="Freeform 3" id="3"/>
            <p:cNvSpPr/>
            <p:nvPr/>
          </p:nvSpPr>
          <p:spPr>
            <a:xfrm flipH="false" flipV="false" rot="0">
              <a:off x="0" y="0"/>
              <a:ext cx="739501" cy="911551"/>
            </a:xfrm>
            <a:custGeom>
              <a:avLst/>
              <a:gdLst/>
              <a:ahLst/>
              <a:cxnLst/>
              <a:rect r="r" b="b" t="t" l="l"/>
              <a:pathLst>
                <a:path h="911551" w="739501">
                  <a:moveTo>
                    <a:pt x="127518" y="0"/>
                  </a:moveTo>
                  <a:lnTo>
                    <a:pt x="611983" y="0"/>
                  </a:lnTo>
                  <a:cubicBezTo>
                    <a:pt x="682409" y="0"/>
                    <a:pt x="739501" y="57092"/>
                    <a:pt x="739501" y="127518"/>
                  </a:cubicBezTo>
                  <a:lnTo>
                    <a:pt x="739501" y="784033"/>
                  </a:lnTo>
                  <a:cubicBezTo>
                    <a:pt x="739501" y="817853"/>
                    <a:pt x="726066" y="850287"/>
                    <a:pt x="702152" y="874202"/>
                  </a:cubicBezTo>
                  <a:cubicBezTo>
                    <a:pt x="678238" y="898116"/>
                    <a:pt x="645803" y="911551"/>
                    <a:pt x="611983" y="911551"/>
                  </a:cubicBezTo>
                  <a:lnTo>
                    <a:pt x="127518" y="911551"/>
                  </a:lnTo>
                  <a:cubicBezTo>
                    <a:pt x="93698" y="911551"/>
                    <a:pt x="61264" y="898116"/>
                    <a:pt x="37349" y="874202"/>
                  </a:cubicBezTo>
                  <a:cubicBezTo>
                    <a:pt x="13435" y="850287"/>
                    <a:pt x="0" y="817853"/>
                    <a:pt x="0" y="784033"/>
                  </a:cubicBezTo>
                  <a:lnTo>
                    <a:pt x="0" y="127518"/>
                  </a:lnTo>
                  <a:cubicBezTo>
                    <a:pt x="0" y="93698"/>
                    <a:pt x="13435" y="61264"/>
                    <a:pt x="37349" y="37349"/>
                  </a:cubicBezTo>
                  <a:cubicBezTo>
                    <a:pt x="61264" y="13435"/>
                    <a:pt x="93698" y="0"/>
                    <a:pt x="127518" y="0"/>
                  </a:cubicBezTo>
                  <a:close/>
                </a:path>
              </a:pathLst>
            </a:custGeom>
            <a:solidFill>
              <a:srgbClr val="DBDBDB"/>
            </a:solidFill>
          </p:spPr>
        </p:sp>
        <p:sp>
          <p:nvSpPr>
            <p:cNvPr name="TextBox 4" id="4"/>
            <p:cNvSpPr txBox="true"/>
            <p:nvPr/>
          </p:nvSpPr>
          <p:spPr>
            <a:xfrm>
              <a:off x="0" y="-47625"/>
              <a:ext cx="739501" cy="959176"/>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802400"/>
            <a:ext cx="2212491" cy="1564935"/>
            <a:chOff x="0" y="0"/>
            <a:chExt cx="986821" cy="697997"/>
          </a:xfrm>
        </p:grpSpPr>
        <p:sp>
          <p:nvSpPr>
            <p:cNvPr name="Freeform 6" id="6"/>
            <p:cNvSpPr/>
            <p:nvPr/>
          </p:nvSpPr>
          <p:spPr>
            <a:xfrm flipH="false" flipV="false" rot="0">
              <a:off x="0" y="0"/>
              <a:ext cx="986821" cy="697997"/>
            </a:xfrm>
            <a:custGeom>
              <a:avLst/>
              <a:gdLst/>
              <a:ahLst/>
              <a:cxnLst/>
              <a:rect r="r" b="b" t="t" l="l"/>
              <a:pathLst>
                <a:path h="697997" w="986821">
                  <a:moveTo>
                    <a:pt x="192455" y="0"/>
                  </a:moveTo>
                  <a:lnTo>
                    <a:pt x="794366" y="0"/>
                  </a:lnTo>
                  <a:cubicBezTo>
                    <a:pt x="900656" y="0"/>
                    <a:pt x="986821" y="86165"/>
                    <a:pt x="986821" y="192455"/>
                  </a:cubicBezTo>
                  <a:lnTo>
                    <a:pt x="986821" y="505542"/>
                  </a:lnTo>
                  <a:cubicBezTo>
                    <a:pt x="986821" y="556584"/>
                    <a:pt x="966545" y="605536"/>
                    <a:pt x="930453" y="641628"/>
                  </a:cubicBezTo>
                  <a:cubicBezTo>
                    <a:pt x="894360" y="677720"/>
                    <a:pt x="845408" y="697997"/>
                    <a:pt x="794366" y="697997"/>
                  </a:cubicBezTo>
                  <a:lnTo>
                    <a:pt x="192455" y="697997"/>
                  </a:lnTo>
                  <a:cubicBezTo>
                    <a:pt x="86165" y="697997"/>
                    <a:pt x="0" y="611832"/>
                    <a:pt x="0" y="505542"/>
                  </a:cubicBezTo>
                  <a:lnTo>
                    <a:pt x="0" y="192455"/>
                  </a:lnTo>
                  <a:cubicBezTo>
                    <a:pt x="0" y="86165"/>
                    <a:pt x="86165" y="0"/>
                    <a:pt x="192455" y="0"/>
                  </a:cubicBezTo>
                  <a:close/>
                </a:path>
              </a:pathLst>
            </a:custGeom>
            <a:solidFill>
              <a:srgbClr val="907CE1"/>
            </a:solidFill>
          </p:spPr>
        </p:sp>
        <p:sp>
          <p:nvSpPr>
            <p:cNvPr name="TextBox 7" id="7"/>
            <p:cNvSpPr txBox="true"/>
            <p:nvPr/>
          </p:nvSpPr>
          <p:spPr>
            <a:xfrm>
              <a:off x="0" y="-47625"/>
              <a:ext cx="986821" cy="745622"/>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393698" y="919502"/>
            <a:ext cx="1716719"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met . . . </a:t>
            </a:r>
          </a:p>
        </p:txBody>
      </p:sp>
      <p:grpSp>
        <p:nvGrpSpPr>
          <p:cNvPr name="Group 9" id="9"/>
          <p:cNvGrpSpPr/>
          <p:nvPr/>
        </p:nvGrpSpPr>
        <p:grpSpPr>
          <a:xfrm rot="0">
            <a:off x="1028700" y="1399562"/>
            <a:ext cx="12349666" cy="967774"/>
            <a:chOff x="0" y="0"/>
            <a:chExt cx="2734991" cy="214326"/>
          </a:xfrm>
        </p:grpSpPr>
        <p:sp>
          <p:nvSpPr>
            <p:cNvPr name="Freeform 10" id="10"/>
            <p:cNvSpPr/>
            <p:nvPr/>
          </p:nvSpPr>
          <p:spPr>
            <a:xfrm flipH="false" flipV="false" rot="0">
              <a:off x="0" y="0"/>
              <a:ext cx="2734991" cy="214326"/>
            </a:xfrm>
            <a:custGeom>
              <a:avLst/>
              <a:gdLst/>
              <a:ahLst/>
              <a:cxnLst/>
              <a:rect r="r" b="b" t="t" l="l"/>
              <a:pathLst>
                <a:path h="214326" w="2734991">
                  <a:moveTo>
                    <a:pt x="34479" y="0"/>
                  </a:moveTo>
                  <a:lnTo>
                    <a:pt x="2700512" y="0"/>
                  </a:lnTo>
                  <a:cubicBezTo>
                    <a:pt x="2709656" y="0"/>
                    <a:pt x="2718426" y="3633"/>
                    <a:pt x="2724892" y="10099"/>
                  </a:cubicBezTo>
                  <a:cubicBezTo>
                    <a:pt x="2731358" y="16565"/>
                    <a:pt x="2734991" y="25335"/>
                    <a:pt x="2734991" y="34479"/>
                  </a:cubicBezTo>
                  <a:lnTo>
                    <a:pt x="2734991" y="179847"/>
                  </a:lnTo>
                  <a:cubicBezTo>
                    <a:pt x="2734991" y="188991"/>
                    <a:pt x="2731358" y="197761"/>
                    <a:pt x="2724892" y="204227"/>
                  </a:cubicBezTo>
                  <a:cubicBezTo>
                    <a:pt x="2718426" y="210693"/>
                    <a:pt x="2709656" y="214326"/>
                    <a:pt x="2700512" y="214326"/>
                  </a:cubicBezTo>
                  <a:lnTo>
                    <a:pt x="34479" y="214326"/>
                  </a:lnTo>
                  <a:cubicBezTo>
                    <a:pt x="25335" y="214326"/>
                    <a:pt x="16565" y="210693"/>
                    <a:pt x="10099" y="204227"/>
                  </a:cubicBezTo>
                  <a:cubicBezTo>
                    <a:pt x="3633" y="197761"/>
                    <a:pt x="0" y="188991"/>
                    <a:pt x="0" y="179847"/>
                  </a:cubicBezTo>
                  <a:lnTo>
                    <a:pt x="0" y="34479"/>
                  </a:lnTo>
                  <a:cubicBezTo>
                    <a:pt x="0" y="25335"/>
                    <a:pt x="3633" y="16565"/>
                    <a:pt x="10099" y="10099"/>
                  </a:cubicBezTo>
                  <a:cubicBezTo>
                    <a:pt x="16565" y="3633"/>
                    <a:pt x="25335" y="0"/>
                    <a:pt x="34479" y="0"/>
                  </a:cubicBezTo>
                  <a:close/>
                </a:path>
              </a:pathLst>
            </a:custGeom>
            <a:solidFill>
              <a:srgbClr val="F9FAF4"/>
            </a:solidFill>
          </p:spPr>
        </p:sp>
        <p:sp>
          <p:nvSpPr>
            <p:cNvPr name="TextBox 11" id="11"/>
            <p:cNvSpPr txBox="true"/>
            <p:nvPr/>
          </p:nvSpPr>
          <p:spPr>
            <a:xfrm>
              <a:off x="0" y="-47625"/>
              <a:ext cx="2734991" cy="261951"/>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028700" y="2691186"/>
            <a:ext cx="5329284" cy="1564935"/>
            <a:chOff x="0" y="0"/>
            <a:chExt cx="2376982" cy="697997"/>
          </a:xfrm>
        </p:grpSpPr>
        <p:sp>
          <p:nvSpPr>
            <p:cNvPr name="Freeform 13" id="13"/>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14" id="14"/>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1028700" y="3288347"/>
            <a:ext cx="12349666" cy="1377349"/>
            <a:chOff x="0" y="0"/>
            <a:chExt cx="2734991" cy="305031"/>
          </a:xfrm>
        </p:grpSpPr>
        <p:sp>
          <p:nvSpPr>
            <p:cNvPr name="Freeform 16" id="16"/>
            <p:cNvSpPr/>
            <p:nvPr/>
          </p:nvSpPr>
          <p:spPr>
            <a:xfrm flipH="false" flipV="false" rot="0">
              <a:off x="0" y="0"/>
              <a:ext cx="2734991" cy="305031"/>
            </a:xfrm>
            <a:custGeom>
              <a:avLst/>
              <a:gdLst/>
              <a:ahLst/>
              <a:cxnLst/>
              <a:rect r="r" b="b" t="t" l="l"/>
              <a:pathLst>
                <a:path h="305031" w="2734991">
                  <a:moveTo>
                    <a:pt x="34479" y="0"/>
                  </a:moveTo>
                  <a:lnTo>
                    <a:pt x="2700512" y="0"/>
                  </a:lnTo>
                  <a:cubicBezTo>
                    <a:pt x="2709656" y="0"/>
                    <a:pt x="2718426" y="3633"/>
                    <a:pt x="2724892" y="10099"/>
                  </a:cubicBezTo>
                  <a:cubicBezTo>
                    <a:pt x="2731358" y="16565"/>
                    <a:pt x="2734991" y="25335"/>
                    <a:pt x="2734991" y="34479"/>
                  </a:cubicBezTo>
                  <a:lnTo>
                    <a:pt x="2734991" y="270552"/>
                  </a:lnTo>
                  <a:cubicBezTo>
                    <a:pt x="2734991" y="279697"/>
                    <a:pt x="2731358" y="288467"/>
                    <a:pt x="2724892" y="294933"/>
                  </a:cubicBezTo>
                  <a:cubicBezTo>
                    <a:pt x="2718426" y="301399"/>
                    <a:pt x="2709656" y="305031"/>
                    <a:pt x="2700512" y="305031"/>
                  </a:cubicBezTo>
                  <a:lnTo>
                    <a:pt x="34479" y="305031"/>
                  </a:lnTo>
                  <a:cubicBezTo>
                    <a:pt x="25335" y="305031"/>
                    <a:pt x="16565" y="301399"/>
                    <a:pt x="10099" y="294933"/>
                  </a:cubicBezTo>
                  <a:cubicBezTo>
                    <a:pt x="3633" y="288467"/>
                    <a:pt x="0" y="279697"/>
                    <a:pt x="0" y="270552"/>
                  </a:cubicBezTo>
                  <a:lnTo>
                    <a:pt x="0" y="34479"/>
                  </a:lnTo>
                  <a:cubicBezTo>
                    <a:pt x="0" y="25335"/>
                    <a:pt x="3633" y="16565"/>
                    <a:pt x="10099" y="10099"/>
                  </a:cubicBezTo>
                  <a:cubicBezTo>
                    <a:pt x="16565" y="3633"/>
                    <a:pt x="25335" y="0"/>
                    <a:pt x="34479" y="0"/>
                  </a:cubicBezTo>
                  <a:close/>
                </a:path>
              </a:pathLst>
            </a:custGeom>
            <a:solidFill>
              <a:srgbClr val="F9FAF4"/>
            </a:solidFill>
          </p:spPr>
        </p:sp>
        <p:sp>
          <p:nvSpPr>
            <p:cNvPr name="TextBox 17" id="17"/>
            <p:cNvSpPr txBox="true"/>
            <p:nvPr/>
          </p:nvSpPr>
          <p:spPr>
            <a:xfrm>
              <a:off x="0" y="-47625"/>
              <a:ext cx="2734991" cy="352656"/>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0">
            <a:off x="1028700" y="4989546"/>
            <a:ext cx="5329284" cy="1564935"/>
            <a:chOff x="0" y="0"/>
            <a:chExt cx="2376982" cy="697997"/>
          </a:xfrm>
        </p:grpSpPr>
        <p:sp>
          <p:nvSpPr>
            <p:cNvPr name="Freeform 19" id="19"/>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20" id="20"/>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028700" y="5586707"/>
            <a:ext cx="16230600" cy="1377349"/>
            <a:chOff x="0" y="0"/>
            <a:chExt cx="3594473" cy="305031"/>
          </a:xfrm>
        </p:grpSpPr>
        <p:sp>
          <p:nvSpPr>
            <p:cNvPr name="Freeform 22" id="22"/>
            <p:cNvSpPr/>
            <p:nvPr/>
          </p:nvSpPr>
          <p:spPr>
            <a:xfrm flipH="false" flipV="false" rot="0">
              <a:off x="0" y="0"/>
              <a:ext cx="3594473" cy="305031"/>
            </a:xfrm>
            <a:custGeom>
              <a:avLst/>
              <a:gdLst/>
              <a:ahLst/>
              <a:cxnLst/>
              <a:rect r="r" b="b" t="t" l="l"/>
              <a:pathLst>
                <a:path h="305031" w="3594473">
                  <a:moveTo>
                    <a:pt x="26235" y="0"/>
                  </a:moveTo>
                  <a:lnTo>
                    <a:pt x="3568238" y="0"/>
                  </a:lnTo>
                  <a:cubicBezTo>
                    <a:pt x="3582727" y="0"/>
                    <a:pt x="3594473" y="11746"/>
                    <a:pt x="3594473" y="26235"/>
                  </a:cubicBezTo>
                  <a:lnTo>
                    <a:pt x="3594473" y="278797"/>
                  </a:lnTo>
                  <a:cubicBezTo>
                    <a:pt x="3594473" y="293286"/>
                    <a:pt x="3582727" y="305031"/>
                    <a:pt x="3568238" y="305031"/>
                  </a:cubicBezTo>
                  <a:lnTo>
                    <a:pt x="26235" y="305031"/>
                  </a:lnTo>
                  <a:cubicBezTo>
                    <a:pt x="19277" y="305031"/>
                    <a:pt x="12604" y="302267"/>
                    <a:pt x="7684" y="297347"/>
                  </a:cubicBezTo>
                  <a:cubicBezTo>
                    <a:pt x="2764" y="292427"/>
                    <a:pt x="0" y="285755"/>
                    <a:pt x="0" y="278797"/>
                  </a:cubicBezTo>
                  <a:lnTo>
                    <a:pt x="0" y="26235"/>
                  </a:lnTo>
                  <a:cubicBezTo>
                    <a:pt x="0" y="11746"/>
                    <a:pt x="11746" y="0"/>
                    <a:pt x="26235" y="0"/>
                  </a:cubicBezTo>
                  <a:close/>
                </a:path>
              </a:pathLst>
            </a:custGeom>
            <a:solidFill>
              <a:srgbClr val="F9FAF4"/>
            </a:solidFill>
          </p:spPr>
        </p:sp>
        <p:sp>
          <p:nvSpPr>
            <p:cNvPr name="TextBox 23" id="23"/>
            <p:cNvSpPr txBox="true"/>
            <p:nvPr/>
          </p:nvSpPr>
          <p:spPr>
            <a:xfrm>
              <a:off x="0" y="-47625"/>
              <a:ext cx="3594473" cy="352656"/>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1028700" y="7283790"/>
            <a:ext cx="5329284" cy="1564935"/>
            <a:chOff x="0" y="0"/>
            <a:chExt cx="2376982" cy="697997"/>
          </a:xfrm>
        </p:grpSpPr>
        <p:sp>
          <p:nvSpPr>
            <p:cNvPr name="Freeform 25" id="25"/>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26" id="26"/>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1028700" y="7880951"/>
            <a:ext cx="16230600" cy="1377349"/>
            <a:chOff x="0" y="0"/>
            <a:chExt cx="3594473" cy="305031"/>
          </a:xfrm>
        </p:grpSpPr>
        <p:sp>
          <p:nvSpPr>
            <p:cNvPr name="Freeform 28" id="28"/>
            <p:cNvSpPr/>
            <p:nvPr/>
          </p:nvSpPr>
          <p:spPr>
            <a:xfrm flipH="false" flipV="false" rot="0">
              <a:off x="0" y="0"/>
              <a:ext cx="3594473" cy="305031"/>
            </a:xfrm>
            <a:custGeom>
              <a:avLst/>
              <a:gdLst/>
              <a:ahLst/>
              <a:cxnLst/>
              <a:rect r="r" b="b" t="t" l="l"/>
              <a:pathLst>
                <a:path h="305031" w="3594473">
                  <a:moveTo>
                    <a:pt x="26235" y="0"/>
                  </a:moveTo>
                  <a:lnTo>
                    <a:pt x="3568238" y="0"/>
                  </a:lnTo>
                  <a:cubicBezTo>
                    <a:pt x="3582727" y="0"/>
                    <a:pt x="3594473" y="11746"/>
                    <a:pt x="3594473" y="26235"/>
                  </a:cubicBezTo>
                  <a:lnTo>
                    <a:pt x="3594473" y="278797"/>
                  </a:lnTo>
                  <a:cubicBezTo>
                    <a:pt x="3594473" y="293286"/>
                    <a:pt x="3582727" y="305031"/>
                    <a:pt x="3568238" y="305031"/>
                  </a:cubicBezTo>
                  <a:lnTo>
                    <a:pt x="26235" y="305031"/>
                  </a:lnTo>
                  <a:cubicBezTo>
                    <a:pt x="19277" y="305031"/>
                    <a:pt x="12604" y="302267"/>
                    <a:pt x="7684" y="297347"/>
                  </a:cubicBezTo>
                  <a:cubicBezTo>
                    <a:pt x="2764" y="292427"/>
                    <a:pt x="0" y="285755"/>
                    <a:pt x="0" y="278797"/>
                  </a:cubicBezTo>
                  <a:lnTo>
                    <a:pt x="0" y="26235"/>
                  </a:lnTo>
                  <a:cubicBezTo>
                    <a:pt x="0" y="11746"/>
                    <a:pt x="11746" y="0"/>
                    <a:pt x="26235" y="0"/>
                  </a:cubicBezTo>
                  <a:close/>
                </a:path>
              </a:pathLst>
            </a:custGeom>
            <a:solidFill>
              <a:srgbClr val="F9FAF4"/>
            </a:solidFill>
          </p:spPr>
        </p:sp>
        <p:sp>
          <p:nvSpPr>
            <p:cNvPr name="TextBox 29" id="29"/>
            <p:cNvSpPr txBox="true"/>
            <p:nvPr/>
          </p:nvSpPr>
          <p:spPr>
            <a:xfrm>
              <a:off x="0" y="-47625"/>
              <a:ext cx="3594473" cy="352656"/>
            </a:xfrm>
            <a:prstGeom prst="rect">
              <a:avLst/>
            </a:prstGeom>
          </p:spPr>
          <p:txBody>
            <a:bodyPr anchor="ctr" rtlCol="false" tIns="50800" lIns="50800" bIns="50800" rIns="50800"/>
            <a:lstStyle/>
            <a:p>
              <a:pPr algn="ctr">
                <a:lnSpc>
                  <a:spcPts val="2800"/>
                </a:lnSpc>
              </a:pPr>
            </a:p>
          </p:txBody>
        </p:sp>
      </p:grpSp>
      <p:sp>
        <p:nvSpPr>
          <p:cNvPr name="Freeform 30" id="30"/>
          <p:cNvSpPr/>
          <p:nvPr/>
        </p:nvSpPr>
        <p:spPr>
          <a:xfrm flipH="false" flipV="false" rot="0">
            <a:off x="14574032" y="1543213"/>
            <a:ext cx="2031368" cy="2433809"/>
          </a:xfrm>
          <a:custGeom>
            <a:avLst/>
            <a:gdLst/>
            <a:ahLst/>
            <a:cxnLst/>
            <a:rect r="r" b="b" t="t" l="l"/>
            <a:pathLst>
              <a:path h="2433809" w="2031368">
                <a:moveTo>
                  <a:pt x="0" y="0"/>
                </a:moveTo>
                <a:lnTo>
                  <a:pt x="2031367" y="0"/>
                </a:lnTo>
                <a:lnTo>
                  <a:pt x="2031367" y="2433809"/>
                </a:lnTo>
                <a:lnTo>
                  <a:pt x="0" y="2433809"/>
                </a:lnTo>
                <a:lnTo>
                  <a:pt x="0" y="0"/>
                </a:lnTo>
                <a:close/>
              </a:path>
            </a:pathLst>
          </a:custGeom>
          <a:blipFill>
            <a:blip r:embed="rId2"/>
            <a:stretch>
              <a:fillRect l="-13931" t="-1118" r="-18640" b="-9532"/>
            </a:stretch>
          </a:blipFill>
        </p:spPr>
      </p:sp>
      <p:sp>
        <p:nvSpPr>
          <p:cNvPr name="TextBox 31" id="31"/>
          <p:cNvSpPr txBox="true"/>
          <p:nvPr/>
        </p:nvSpPr>
        <p:spPr>
          <a:xfrm rot="0">
            <a:off x="1393698" y="1674851"/>
            <a:ext cx="11606753" cy="388620"/>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Wei, a stay-at-home mother who is the primary caretaker of her 7-year-old son.</a:t>
            </a:r>
          </a:p>
        </p:txBody>
      </p:sp>
      <p:sp>
        <p:nvSpPr>
          <p:cNvPr name="TextBox 32" id="32"/>
          <p:cNvSpPr txBox="true"/>
          <p:nvPr/>
        </p:nvSpPr>
        <p:spPr>
          <a:xfrm rot="0">
            <a:off x="1393698" y="3574097"/>
            <a:ext cx="11606753" cy="778796"/>
          </a:xfrm>
          <a:prstGeom prst="rect">
            <a:avLst/>
          </a:prstGeom>
        </p:spPr>
        <p:txBody>
          <a:bodyPr anchor="t" rtlCol="false" tIns="0" lIns="0" bIns="0" rIns="0">
            <a:spAutoFit/>
          </a:bodyPr>
          <a:lstStyle/>
          <a:p>
            <a:pPr>
              <a:lnSpc>
                <a:spcPts val="3158"/>
              </a:lnSpc>
            </a:pPr>
            <a:r>
              <a:rPr lang="en-US" sz="2429" spc="-72">
                <a:solidFill>
                  <a:srgbClr val="1C1C1D"/>
                </a:solidFill>
                <a:latin typeface="Be Vietnam"/>
              </a:rPr>
              <a:t>Helpers recommended to Wei by friends and neighbors were consistently better than those found through other means, like websites or agencies.</a:t>
            </a:r>
          </a:p>
        </p:txBody>
      </p:sp>
      <p:sp>
        <p:nvSpPr>
          <p:cNvPr name="TextBox 33" id="33"/>
          <p:cNvSpPr txBox="true"/>
          <p:nvPr/>
        </p:nvSpPr>
        <p:spPr>
          <a:xfrm rot="0">
            <a:off x="1393698" y="2808287"/>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were surprised to realize that . . .</a:t>
            </a:r>
          </a:p>
        </p:txBody>
      </p:sp>
      <p:sp>
        <p:nvSpPr>
          <p:cNvPr name="TextBox 34" id="34"/>
          <p:cNvSpPr txBox="true"/>
          <p:nvPr/>
        </p:nvSpPr>
        <p:spPr>
          <a:xfrm rot="0">
            <a:off x="1393698" y="5862932"/>
            <a:ext cx="15402950" cy="779145"/>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that people generally trust and prefer the opinions of those in their network, even if they are inconsistent with the opinions of a larger amount of strangers.</a:t>
            </a:r>
          </a:p>
        </p:txBody>
      </p:sp>
      <p:sp>
        <p:nvSpPr>
          <p:cNvPr name="TextBox 35" id="35"/>
          <p:cNvSpPr txBox="true"/>
          <p:nvPr/>
        </p:nvSpPr>
        <p:spPr>
          <a:xfrm rot="0">
            <a:off x="1393698" y="5106647"/>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wonder if this means . . . </a:t>
            </a:r>
          </a:p>
        </p:txBody>
      </p:sp>
      <p:sp>
        <p:nvSpPr>
          <p:cNvPr name="TextBox 36" id="36"/>
          <p:cNvSpPr txBox="true"/>
          <p:nvPr/>
        </p:nvSpPr>
        <p:spPr>
          <a:xfrm rot="0">
            <a:off x="1393698" y="8157176"/>
            <a:ext cx="15402950" cy="779145"/>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easily connect Wei to advice, information, and recommendations from friends or those who have similar values and perspectives as her.</a:t>
            </a:r>
          </a:p>
        </p:txBody>
      </p:sp>
      <p:sp>
        <p:nvSpPr>
          <p:cNvPr name="TextBox 37" id="37"/>
          <p:cNvSpPr txBox="true"/>
          <p:nvPr/>
        </p:nvSpPr>
        <p:spPr>
          <a:xfrm rot="0">
            <a:off x="1393698" y="7400891"/>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It would be game changing to . . .</a:t>
            </a:r>
          </a:p>
        </p:txBody>
      </p:sp>
      <p:sp>
        <p:nvSpPr>
          <p:cNvPr name="TextBox 38" id="38"/>
          <p:cNvSpPr txBox="true"/>
          <p:nvPr/>
        </p:nvSpPr>
        <p:spPr>
          <a:xfrm rot="0">
            <a:off x="14731356" y="4198971"/>
            <a:ext cx="1716719" cy="537846"/>
          </a:xfrm>
          <a:prstGeom prst="rect">
            <a:avLst/>
          </a:prstGeom>
        </p:spPr>
        <p:txBody>
          <a:bodyPr anchor="t" rtlCol="false" tIns="0" lIns="0" bIns="0" rIns="0">
            <a:spAutoFit/>
          </a:bodyPr>
          <a:lstStyle/>
          <a:p>
            <a:pPr algn="ctr">
              <a:lnSpc>
                <a:spcPts val="4479"/>
              </a:lnSpc>
            </a:pPr>
            <a:r>
              <a:rPr lang="en-US" sz="3199" spc="-31">
                <a:solidFill>
                  <a:srgbClr val="000000"/>
                </a:solidFill>
                <a:latin typeface="Be Vietnam Bold"/>
              </a:rPr>
              <a:t>Wei</a:t>
            </a:r>
          </a:p>
        </p:txBody>
      </p:sp>
    </p:spTree>
  </p:cSld>
  <p:clrMapOvr>
    <a:masterClrMapping/>
  </p:clrMapOvr>
</p:sld>
</file>

<file path=ppt/slides/slide44.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358978" y="2793300"/>
            <a:ext cx="5566694" cy="2495278"/>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76492" y="0"/>
                  </a:moveTo>
                  <a:lnTo>
                    <a:pt x="1480663" y="0"/>
                  </a:lnTo>
                  <a:cubicBezTo>
                    <a:pt x="1500950" y="0"/>
                    <a:pt x="1520406" y="8059"/>
                    <a:pt x="1534751" y="22404"/>
                  </a:cubicBezTo>
                  <a:cubicBezTo>
                    <a:pt x="1549096" y="36749"/>
                    <a:pt x="1557155" y="56205"/>
                    <a:pt x="1557155" y="76492"/>
                  </a:cubicBezTo>
                  <a:lnTo>
                    <a:pt x="1557155" y="621505"/>
                  </a:lnTo>
                  <a:cubicBezTo>
                    <a:pt x="1557155" y="641792"/>
                    <a:pt x="1549096" y="661248"/>
                    <a:pt x="1534751" y="675593"/>
                  </a:cubicBezTo>
                  <a:cubicBezTo>
                    <a:pt x="1520406" y="689938"/>
                    <a:pt x="1500950" y="697997"/>
                    <a:pt x="1480663" y="697997"/>
                  </a:cubicBezTo>
                  <a:lnTo>
                    <a:pt x="76492" y="697997"/>
                  </a:lnTo>
                  <a:cubicBezTo>
                    <a:pt x="56205" y="697997"/>
                    <a:pt x="36749" y="689938"/>
                    <a:pt x="22404" y="675593"/>
                  </a:cubicBezTo>
                  <a:cubicBezTo>
                    <a:pt x="8059" y="661248"/>
                    <a:pt x="0" y="641792"/>
                    <a:pt x="0" y="621505"/>
                  </a:cubicBezTo>
                  <a:lnTo>
                    <a:pt x="0" y="76492"/>
                  </a:lnTo>
                  <a:cubicBezTo>
                    <a:pt x="0" y="56205"/>
                    <a:pt x="8059" y="36749"/>
                    <a:pt x="22404" y="22404"/>
                  </a:cubicBezTo>
                  <a:cubicBezTo>
                    <a:pt x="36749" y="8059"/>
                    <a:pt x="56205" y="0"/>
                    <a:pt x="76492"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358978" y="3851783"/>
            <a:ext cx="15493528" cy="3641917"/>
            <a:chOff x="0" y="0"/>
            <a:chExt cx="2151931" cy="505834"/>
          </a:xfrm>
        </p:grpSpPr>
        <p:sp>
          <p:nvSpPr>
            <p:cNvPr name="Freeform 6" id="6"/>
            <p:cNvSpPr/>
            <p:nvPr/>
          </p:nvSpPr>
          <p:spPr>
            <a:xfrm flipH="false" flipV="false" rot="0">
              <a:off x="0" y="0"/>
              <a:ext cx="2151931" cy="505834"/>
            </a:xfrm>
            <a:custGeom>
              <a:avLst/>
              <a:gdLst/>
              <a:ahLst/>
              <a:cxnLst/>
              <a:rect r="r" b="b" t="t" l="l"/>
              <a:pathLst>
                <a:path h="505834" w="2151931">
                  <a:moveTo>
                    <a:pt x="27483" y="0"/>
                  </a:moveTo>
                  <a:lnTo>
                    <a:pt x="2124448" y="0"/>
                  </a:lnTo>
                  <a:cubicBezTo>
                    <a:pt x="2139627" y="0"/>
                    <a:pt x="2151931" y="12304"/>
                    <a:pt x="2151931" y="27483"/>
                  </a:cubicBezTo>
                  <a:lnTo>
                    <a:pt x="2151931" y="478351"/>
                  </a:lnTo>
                  <a:cubicBezTo>
                    <a:pt x="2151931" y="493530"/>
                    <a:pt x="2139627" y="505834"/>
                    <a:pt x="2124448" y="505834"/>
                  </a:cubicBezTo>
                  <a:lnTo>
                    <a:pt x="27483" y="505834"/>
                  </a:lnTo>
                  <a:cubicBezTo>
                    <a:pt x="12304" y="505834"/>
                    <a:pt x="0" y="493530"/>
                    <a:pt x="0" y="478351"/>
                  </a:cubicBezTo>
                  <a:lnTo>
                    <a:pt x="0" y="27483"/>
                  </a:lnTo>
                  <a:cubicBezTo>
                    <a:pt x="0" y="12304"/>
                    <a:pt x="12304" y="0"/>
                    <a:pt x="27483" y="0"/>
                  </a:cubicBezTo>
                  <a:close/>
                </a:path>
              </a:pathLst>
            </a:custGeom>
            <a:solidFill>
              <a:srgbClr val="F9FAF4"/>
            </a:solidFill>
          </p:spPr>
        </p:sp>
        <p:sp>
          <p:nvSpPr>
            <p:cNvPr name="TextBox 7" id="7"/>
            <p:cNvSpPr txBox="true"/>
            <p:nvPr/>
          </p:nvSpPr>
          <p:spPr>
            <a:xfrm>
              <a:off x="0" y="-47625"/>
              <a:ext cx="2151931" cy="553459"/>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940965" y="4453225"/>
            <a:ext cx="15631518" cy="2356132"/>
          </a:xfrm>
          <a:prstGeom prst="rect">
            <a:avLst/>
          </a:prstGeom>
        </p:spPr>
        <p:txBody>
          <a:bodyPr anchor="t" rtlCol="false" tIns="0" lIns="0" bIns="0" rIns="0">
            <a:spAutoFit/>
          </a:bodyPr>
          <a:lstStyle/>
          <a:p>
            <a:pPr>
              <a:lnSpc>
                <a:spcPts val="6218"/>
              </a:lnSpc>
            </a:pPr>
            <a:r>
              <a:rPr lang="en-US" sz="4783" spc="-143">
                <a:solidFill>
                  <a:srgbClr val="1C1C1D"/>
                </a:solidFill>
                <a:latin typeface="Be Vietnam"/>
              </a:rPr>
              <a:t>increase the number of relevant, high quality recommendations people receive for services which have a high personal preference factor?</a:t>
            </a:r>
          </a:p>
        </p:txBody>
      </p:sp>
      <p:sp>
        <p:nvSpPr>
          <p:cNvPr name="TextBox 9" id="9"/>
          <p:cNvSpPr txBox="true"/>
          <p:nvPr/>
        </p:nvSpPr>
        <p:spPr>
          <a:xfrm rot="0">
            <a:off x="1940965" y="3022414"/>
            <a:ext cx="5213282" cy="637725"/>
          </a:xfrm>
          <a:prstGeom prst="rect">
            <a:avLst/>
          </a:prstGeom>
        </p:spPr>
        <p:txBody>
          <a:bodyPr anchor="t" rtlCol="false" tIns="0" lIns="0" bIns="0" rIns="0">
            <a:spAutoFit/>
          </a:bodyPr>
          <a:lstStyle/>
          <a:p>
            <a:pPr>
              <a:lnSpc>
                <a:spcPts val="5357"/>
              </a:lnSpc>
            </a:pPr>
            <a:r>
              <a:rPr lang="en-US" sz="3826" spc="-38">
                <a:solidFill>
                  <a:srgbClr val="F9FAF4"/>
                </a:solidFill>
                <a:latin typeface="Be Vietnam Bold"/>
              </a:rPr>
              <a:t>HOW MIGHT WE</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533116" y="0"/>
            <a:ext cx="9433555" cy="10287000"/>
            <a:chOff x="0" y="0"/>
            <a:chExt cx="2089181" cy="2278187"/>
          </a:xfrm>
        </p:grpSpPr>
        <p:sp>
          <p:nvSpPr>
            <p:cNvPr name="Freeform 3" id="3"/>
            <p:cNvSpPr/>
            <p:nvPr/>
          </p:nvSpPr>
          <p:spPr>
            <a:xfrm flipH="false" flipV="false" rot="0">
              <a:off x="0" y="0"/>
              <a:ext cx="2089181" cy="2278187"/>
            </a:xfrm>
            <a:custGeom>
              <a:avLst/>
              <a:gdLst/>
              <a:ahLst/>
              <a:cxnLst/>
              <a:rect r="r" b="b" t="t" l="l"/>
              <a:pathLst>
                <a:path h="2278187" w="2089181">
                  <a:moveTo>
                    <a:pt x="45137" y="0"/>
                  </a:moveTo>
                  <a:lnTo>
                    <a:pt x="2044043" y="0"/>
                  </a:lnTo>
                  <a:cubicBezTo>
                    <a:pt x="2056014" y="0"/>
                    <a:pt x="2067495" y="4756"/>
                    <a:pt x="2075960" y="13220"/>
                  </a:cubicBezTo>
                  <a:cubicBezTo>
                    <a:pt x="2084425" y="21685"/>
                    <a:pt x="2089181" y="33166"/>
                    <a:pt x="2089181" y="45137"/>
                  </a:cubicBezTo>
                  <a:lnTo>
                    <a:pt x="2089181" y="2233050"/>
                  </a:lnTo>
                  <a:cubicBezTo>
                    <a:pt x="2089181" y="2257978"/>
                    <a:pt x="2068972" y="2278187"/>
                    <a:pt x="2044043" y="2278187"/>
                  </a:cubicBezTo>
                  <a:lnTo>
                    <a:pt x="45137" y="2278187"/>
                  </a:lnTo>
                  <a:cubicBezTo>
                    <a:pt x="33166" y="2278187"/>
                    <a:pt x="21685" y="2273431"/>
                    <a:pt x="13220" y="2264967"/>
                  </a:cubicBezTo>
                  <a:cubicBezTo>
                    <a:pt x="4756" y="2256502"/>
                    <a:pt x="0" y="2245021"/>
                    <a:pt x="0" y="2233050"/>
                  </a:cubicBezTo>
                  <a:lnTo>
                    <a:pt x="0" y="45137"/>
                  </a:lnTo>
                  <a:cubicBezTo>
                    <a:pt x="0" y="33166"/>
                    <a:pt x="4756" y="21685"/>
                    <a:pt x="13220" y="13220"/>
                  </a:cubicBezTo>
                  <a:cubicBezTo>
                    <a:pt x="21685" y="4756"/>
                    <a:pt x="33166" y="0"/>
                    <a:pt x="45137" y="0"/>
                  </a:cubicBezTo>
                  <a:close/>
                </a:path>
              </a:pathLst>
            </a:custGeom>
            <a:solidFill>
              <a:srgbClr val="1C1C1D"/>
            </a:solidFill>
          </p:spPr>
        </p:sp>
        <p:sp>
          <p:nvSpPr>
            <p:cNvPr name="TextBox 4" id="4"/>
            <p:cNvSpPr txBox="true"/>
            <p:nvPr/>
          </p:nvSpPr>
          <p:spPr>
            <a:xfrm>
              <a:off x="0" y="-47625"/>
              <a:ext cx="2089181" cy="232581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7570" y="1157782"/>
            <a:ext cx="6881693"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Solution #3</a:t>
            </a:r>
          </a:p>
        </p:txBody>
      </p:sp>
      <p:sp>
        <p:nvSpPr>
          <p:cNvPr name="TextBox 6" id="6"/>
          <p:cNvSpPr txBox="true"/>
          <p:nvPr/>
        </p:nvSpPr>
        <p:spPr>
          <a:xfrm rot="0">
            <a:off x="1028700" y="3169136"/>
            <a:ext cx="6383964" cy="3442939"/>
          </a:xfrm>
          <a:prstGeom prst="rect">
            <a:avLst/>
          </a:prstGeom>
        </p:spPr>
        <p:txBody>
          <a:bodyPr anchor="t" rtlCol="false" tIns="0" lIns="0" bIns="0" rIns="0">
            <a:spAutoFit/>
          </a:bodyPr>
          <a:lstStyle/>
          <a:p>
            <a:pPr>
              <a:lnSpc>
                <a:spcPts val="3956"/>
              </a:lnSpc>
            </a:pPr>
            <a:r>
              <a:rPr lang="en-US" sz="2826">
                <a:solidFill>
                  <a:srgbClr val="F9FAF4"/>
                </a:solidFill>
                <a:latin typeface="Canva Sans"/>
              </a:rPr>
              <a:t>An app where you can browse reviews for services such as childcare, haircuts, and therapy </a:t>
            </a:r>
            <a:r>
              <a:rPr lang="en-US" sz="2826">
                <a:solidFill>
                  <a:srgbClr val="907CE1"/>
                </a:solidFill>
                <a:latin typeface="Canva Sans Bold"/>
              </a:rPr>
              <a:t>among people in your network</a:t>
            </a:r>
            <a:r>
              <a:rPr lang="en-US" sz="2826">
                <a:solidFill>
                  <a:srgbClr val="F9FAF4"/>
                </a:solidFill>
                <a:latin typeface="Canva Sans"/>
              </a:rPr>
              <a:t>. See what services your friends like and/or dislike, and even assess the opinions of friends of friends.</a:t>
            </a:r>
          </a:p>
        </p:txBody>
      </p:sp>
      <p:sp>
        <p:nvSpPr>
          <p:cNvPr name="TextBox 7" id="7"/>
          <p:cNvSpPr txBox="true"/>
          <p:nvPr/>
        </p:nvSpPr>
        <p:spPr>
          <a:xfrm rot="0">
            <a:off x="9808570" y="1157782"/>
            <a:ext cx="10689838" cy="2730492"/>
          </a:xfrm>
          <a:prstGeom prst="rect">
            <a:avLst/>
          </a:prstGeom>
        </p:spPr>
        <p:txBody>
          <a:bodyPr anchor="t" rtlCol="false" tIns="0" lIns="0" bIns="0" rIns="0">
            <a:spAutoFit/>
          </a:bodyPr>
          <a:lstStyle/>
          <a:p>
            <a:pPr>
              <a:lnSpc>
                <a:spcPts val="10599"/>
              </a:lnSpc>
            </a:pPr>
            <a:r>
              <a:rPr lang="en-US" sz="9999" spc="-299">
                <a:solidFill>
                  <a:srgbClr val="000000"/>
                </a:solidFill>
                <a:latin typeface="Be Vietnam"/>
              </a:rPr>
              <a:t>Cr</a:t>
            </a:r>
            <a:r>
              <a:rPr lang="en-US" sz="9999" spc="-299">
                <a:solidFill>
                  <a:srgbClr val="000000"/>
                </a:solidFill>
                <a:latin typeface="Be Vietnam"/>
              </a:rPr>
              <a:t>itical Assumption</a:t>
            </a:r>
            <a:r>
              <a:rPr lang="en-US" sz="9999" spc="-299">
                <a:solidFill>
                  <a:srgbClr val="F9FAF4"/>
                </a:solidFill>
                <a:latin typeface="Be Vietnam"/>
              </a:rPr>
              <a:t>itical</a:t>
            </a:r>
          </a:p>
        </p:txBody>
      </p:sp>
      <p:sp>
        <p:nvSpPr>
          <p:cNvPr name="TextBox 8" id="8"/>
          <p:cNvSpPr txBox="true"/>
          <p:nvPr/>
        </p:nvSpPr>
        <p:spPr>
          <a:xfrm rot="0">
            <a:off x="9808570" y="4517210"/>
            <a:ext cx="6622968" cy="29806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People generally trust and prefer the opinions of those in their network, even if they are inconsistent with the opinions of a larger number of strangers.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3362763"/>
            <a:ext cx="8115300" cy="298069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We had users pick between two services based on reviews left by friends and the public. Users picked between services liked by friends and disliked by the public or vice versa. </a:t>
            </a:r>
          </a:p>
        </p:txBody>
      </p:sp>
      <p:grpSp>
        <p:nvGrpSpPr>
          <p:cNvPr name="Group 6" id="6"/>
          <p:cNvGrpSpPr/>
          <p:nvPr/>
        </p:nvGrpSpPr>
        <p:grpSpPr>
          <a:xfrm rot="0">
            <a:off x="1028700" y="7200862"/>
            <a:ext cx="8115300" cy="2057438"/>
            <a:chOff x="0" y="0"/>
            <a:chExt cx="12030456" cy="3050031"/>
          </a:xfrm>
        </p:grpSpPr>
        <p:sp>
          <p:nvSpPr>
            <p:cNvPr name="Freeform 7" id="7"/>
            <p:cNvSpPr/>
            <p:nvPr/>
          </p:nvSpPr>
          <p:spPr>
            <a:xfrm flipH="false" flipV="false" rot="0">
              <a:off x="0" y="0"/>
              <a:ext cx="12030456" cy="3050031"/>
            </a:xfrm>
            <a:custGeom>
              <a:avLst/>
              <a:gdLst/>
              <a:ahLst/>
              <a:cxnLst/>
              <a:rect r="r" b="b" t="t" l="l"/>
              <a:pathLst>
                <a:path h="3050031" w="12030456">
                  <a:moveTo>
                    <a:pt x="28620" y="0"/>
                  </a:moveTo>
                  <a:lnTo>
                    <a:pt x="12001836" y="0"/>
                  </a:lnTo>
                  <a:cubicBezTo>
                    <a:pt x="12017642" y="0"/>
                    <a:pt x="12030456" y="12813"/>
                    <a:pt x="12030456" y="28620"/>
                  </a:cubicBezTo>
                  <a:lnTo>
                    <a:pt x="12030456" y="3021411"/>
                  </a:lnTo>
                  <a:cubicBezTo>
                    <a:pt x="12030456" y="3037217"/>
                    <a:pt x="12017642" y="3050031"/>
                    <a:pt x="12001836" y="3050031"/>
                  </a:cubicBezTo>
                  <a:lnTo>
                    <a:pt x="28620" y="3050031"/>
                  </a:lnTo>
                  <a:cubicBezTo>
                    <a:pt x="12813" y="3050031"/>
                    <a:pt x="0" y="3037217"/>
                    <a:pt x="0" y="3021411"/>
                  </a:cubicBezTo>
                  <a:lnTo>
                    <a:pt x="0" y="28620"/>
                  </a:lnTo>
                  <a:cubicBezTo>
                    <a:pt x="0" y="12813"/>
                    <a:pt x="12813" y="0"/>
                    <a:pt x="28620" y="0"/>
                  </a:cubicBezTo>
                  <a:close/>
                </a:path>
              </a:pathLst>
            </a:custGeom>
            <a:solidFill>
              <a:srgbClr val="DBDBDB"/>
            </a:solidFill>
            <a:ln cap="rnd">
              <a:noFill/>
              <a:prstDash val="sysDot"/>
              <a:round/>
            </a:ln>
          </p:spPr>
        </p:sp>
        <p:sp>
          <p:nvSpPr>
            <p:cNvPr name="TextBox 8" id="8"/>
            <p:cNvSpPr txBox="true"/>
            <p:nvPr/>
          </p:nvSpPr>
          <p:spPr>
            <a:xfrm>
              <a:off x="0" y="-38100"/>
              <a:ext cx="12030456" cy="3088131"/>
            </a:xfrm>
            <a:prstGeom prst="rect">
              <a:avLst/>
            </a:prstGeom>
          </p:spPr>
          <p:txBody>
            <a:bodyPr anchor="ctr" rtlCol="false" tIns="254000" lIns="254000" bIns="254000" rIns="254000"/>
            <a:lstStyle/>
            <a:p>
              <a:pPr>
                <a:lnSpc>
                  <a:spcPts val="3219"/>
                </a:lnSpc>
              </a:pPr>
              <a:r>
                <a:rPr lang="en-US" sz="2299">
                  <a:solidFill>
                    <a:srgbClr val="000000"/>
                  </a:solidFill>
                  <a:latin typeface="Be Vietnam"/>
                </a:rPr>
                <a:t>Critical Assumption: People generally trust and prefer the opinions of those in their network, even if they are inconsistent with the opinions of a larger number of strangers.</a:t>
              </a:r>
            </a:p>
          </p:txBody>
        </p:sp>
      </p:grpSp>
      <p:grpSp>
        <p:nvGrpSpPr>
          <p:cNvPr name="Group 9" id="9"/>
          <p:cNvGrpSpPr/>
          <p:nvPr/>
        </p:nvGrpSpPr>
        <p:grpSpPr>
          <a:xfrm rot="0">
            <a:off x="9672350" y="3314662"/>
            <a:ext cx="7586950" cy="5943638"/>
            <a:chOff x="0" y="0"/>
            <a:chExt cx="1998209" cy="1565403"/>
          </a:xfrm>
        </p:grpSpPr>
        <p:sp>
          <p:nvSpPr>
            <p:cNvPr name="Freeform 10" id="10"/>
            <p:cNvSpPr/>
            <p:nvPr/>
          </p:nvSpPr>
          <p:spPr>
            <a:xfrm flipH="false" flipV="false" rot="0">
              <a:off x="0" y="0"/>
              <a:ext cx="1998209" cy="1565403"/>
            </a:xfrm>
            <a:custGeom>
              <a:avLst/>
              <a:gdLst/>
              <a:ahLst/>
              <a:cxnLst/>
              <a:rect r="r" b="b" t="t" l="l"/>
              <a:pathLst>
                <a:path h="1565403" w="1998209">
                  <a:moveTo>
                    <a:pt x="52042" y="0"/>
                  </a:moveTo>
                  <a:lnTo>
                    <a:pt x="1946167" y="0"/>
                  </a:lnTo>
                  <a:cubicBezTo>
                    <a:pt x="1974909" y="0"/>
                    <a:pt x="1998209" y="23300"/>
                    <a:pt x="1998209" y="52042"/>
                  </a:cubicBezTo>
                  <a:lnTo>
                    <a:pt x="1998209" y="1513361"/>
                  </a:lnTo>
                  <a:cubicBezTo>
                    <a:pt x="1998209" y="1527163"/>
                    <a:pt x="1992726" y="1540400"/>
                    <a:pt x="1982966" y="1550160"/>
                  </a:cubicBezTo>
                  <a:cubicBezTo>
                    <a:pt x="1973207" y="1559920"/>
                    <a:pt x="1959970" y="1565403"/>
                    <a:pt x="1946167" y="1565403"/>
                  </a:cubicBezTo>
                  <a:lnTo>
                    <a:pt x="52042" y="1565403"/>
                  </a:lnTo>
                  <a:cubicBezTo>
                    <a:pt x="38239" y="1565403"/>
                    <a:pt x="25002" y="1559920"/>
                    <a:pt x="15243" y="1550160"/>
                  </a:cubicBezTo>
                  <a:cubicBezTo>
                    <a:pt x="5483" y="1540400"/>
                    <a:pt x="0" y="1527163"/>
                    <a:pt x="0" y="1513361"/>
                  </a:cubicBezTo>
                  <a:lnTo>
                    <a:pt x="0" y="52042"/>
                  </a:lnTo>
                  <a:cubicBezTo>
                    <a:pt x="0" y="38239"/>
                    <a:pt x="5483" y="25002"/>
                    <a:pt x="15243" y="15243"/>
                  </a:cubicBezTo>
                  <a:cubicBezTo>
                    <a:pt x="25002" y="5483"/>
                    <a:pt x="38239" y="0"/>
                    <a:pt x="52042" y="0"/>
                  </a:cubicBezTo>
                  <a:close/>
                </a:path>
              </a:pathLst>
            </a:custGeom>
            <a:solidFill>
              <a:srgbClr val="907CE1"/>
            </a:solidFill>
          </p:spPr>
        </p:sp>
        <p:sp>
          <p:nvSpPr>
            <p:cNvPr name="TextBox 11" id="11"/>
            <p:cNvSpPr txBox="true"/>
            <p:nvPr/>
          </p:nvSpPr>
          <p:spPr>
            <a:xfrm>
              <a:off x="0" y="-47625"/>
              <a:ext cx="1998209" cy="1613028"/>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028700" y="776427"/>
            <a:ext cx="6806437"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The Prototype</a:t>
            </a:r>
          </a:p>
        </p:txBody>
      </p:sp>
      <p:sp>
        <p:nvSpPr>
          <p:cNvPr name="Freeform 13" id="13"/>
          <p:cNvSpPr/>
          <p:nvPr/>
        </p:nvSpPr>
        <p:spPr>
          <a:xfrm flipH="false" flipV="false" rot="0">
            <a:off x="10146494" y="3862576"/>
            <a:ext cx="6646405" cy="4847811"/>
          </a:xfrm>
          <a:custGeom>
            <a:avLst/>
            <a:gdLst/>
            <a:ahLst/>
            <a:cxnLst/>
            <a:rect r="r" b="b" t="t" l="l"/>
            <a:pathLst>
              <a:path h="4847811" w="6646405">
                <a:moveTo>
                  <a:pt x="0" y="0"/>
                </a:moveTo>
                <a:lnTo>
                  <a:pt x="6646405" y="0"/>
                </a:lnTo>
                <a:lnTo>
                  <a:pt x="6646405" y="4847810"/>
                </a:lnTo>
                <a:lnTo>
                  <a:pt x="0" y="4847810"/>
                </a:lnTo>
                <a:lnTo>
                  <a:pt x="0" y="0"/>
                </a:lnTo>
                <a:close/>
              </a:path>
            </a:pathLst>
          </a:custGeom>
          <a:blipFill>
            <a:blip r:embed="rId2"/>
            <a:stretch>
              <a:fillRect l="-8527" t="-13931" r="-10906" b="-12598"/>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3" id="3"/>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4" id="4"/>
          <p:cNvGrpSpPr/>
          <p:nvPr/>
        </p:nvGrpSpPr>
        <p:grpSpPr>
          <a:xfrm rot="0">
            <a:off x="8368143" y="1023938"/>
            <a:ext cx="9321646" cy="8229600"/>
            <a:chOff x="0" y="0"/>
            <a:chExt cx="2064397" cy="1822550"/>
          </a:xfrm>
        </p:grpSpPr>
        <p:sp>
          <p:nvSpPr>
            <p:cNvPr name="Freeform 5" id="5"/>
            <p:cNvSpPr/>
            <p:nvPr/>
          </p:nvSpPr>
          <p:spPr>
            <a:xfrm flipH="false" flipV="false" rot="0">
              <a:off x="0" y="0"/>
              <a:ext cx="2064397" cy="1822550"/>
            </a:xfrm>
            <a:custGeom>
              <a:avLst/>
              <a:gdLst/>
              <a:ahLst/>
              <a:cxnLst/>
              <a:rect r="r" b="b" t="t" l="l"/>
              <a:pathLst>
                <a:path h="1822550" w="2064397">
                  <a:moveTo>
                    <a:pt x="45679" y="0"/>
                  </a:moveTo>
                  <a:lnTo>
                    <a:pt x="2018718" y="0"/>
                  </a:lnTo>
                  <a:cubicBezTo>
                    <a:pt x="2030833" y="0"/>
                    <a:pt x="2042451" y="4813"/>
                    <a:pt x="2051018" y="13379"/>
                  </a:cubicBezTo>
                  <a:cubicBezTo>
                    <a:pt x="2059584" y="21946"/>
                    <a:pt x="2064397" y="33564"/>
                    <a:pt x="2064397" y="45679"/>
                  </a:cubicBezTo>
                  <a:lnTo>
                    <a:pt x="2064397" y="1776870"/>
                  </a:lnTo>
                  <a:cubicBezTo>
                    <a:pt x="2064397" y="1802098"/>
                    <a:pt x="2043946" y="1822550"/>
                    <a:pt x="2018718" y="1822550"/>
                  </a:cubicBezTo>
                  <a:lnTo>
                    <a:pt x="45679" y="1822550"/>
                  </a:lnTo>
                  <a:cubicBezTo>
                    <a:pt x="20451" y="1822550"/>
                    <a:pt x="0" y="1802098"/>
                    <a:pt x="0" y="1776870"/>
                  </a:cubicBezTo>
                  <a:lnTo>
                    <a:pt x="0" y="45679"/>
                  </a:lnTo>
                  <a:cubicBezTo>
                    <a:pt x="0" y="33564"/>
                    <a:pt x="4813" y="21946"/>
                    <a:pt x="13379" y="13379"/>
                  </a:cubicBezTo>
                  <a:cubicBezTo>
                    <a:pt x="21946" y="4813"/>
                    <a:pt x="33564" y="0"/>
                    <a:pt x="45679" y="0"/>
                  </a:cubicBezTo>
                  <a:close/>
                </a:path>
              </a:pathLst>
            </a:custGeom>
            <a:solidFill>
              <a:srgbClr val="DBDBDB"/>
            </a:solidFill>
          </p:spPr>
        </p:sp>
        <p:sp>
          <p:nvSpPr>
            <p:cNvPr name="TextBox 6" id="6"/>
            <p:cNvSpPr txBox="true"/>
            <p:nvPr/>
          </p:nvSpPr>
          <p:spPr>
            <a:xfrm>
              <a:off x="0" y="-47625"/>
              <a:ext cx="2064397" cy="187017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028691" y="6803823"/>
            <a:ext cx="6385254" cy="2112530"/>
            <a:chOff x="0" y="0"/>
            <a:chExt cx="9465764" cy="3131702"/>
          </a:xfrm>
        </p:grpSpPr>
        <p:sp>
          <p:nvSpPr>
            <p:cNvPr name="Freeform 8" id="8"/>
            <p:cNvSpPr/>
            <p:nvPr/>
          </p:nvSpPr>
          <p:spPr>
            <a:xfrm flipH="false" flipV="false" rot="0">
              <a:off x="0" y="0"/>
              <a:ext cx="9465764" cy="3131701"/>
            </a:xfrm>
            <a:custGeom>
              <a:avLst/>
              <a:gdLst/>
              <a:ahLst/>
              <a:cxnLst/>
              <a:rect r="r" b="b" t="t" l="l"/>
              <a:pathLst>
                <a:path h="3131701" w="9465764">
                  <a:moveTo>
                    <a:pt x="36374" y="0"/>
                  </a:moveTo>
                  <a:lnTo>
                    <a:pt x="9429390" y="0"/>
                  </a:lnTo>
                  <a:cubicBezTo>
                    <a:pt x="9449479" y="0"/>
                    <a:pt x="9465764" y="16285"/>
                    <a:pt x="9465764" y="36374"/>
                  </a:cubicBezTo>
                  <a:lnTo>
                    <a:pt x="9465764" y="3095327"/>
                  </a:lnTo>
                  <a:cubicBezTo>
                    <a:pt x="9465764" y="3104974"/>
                    <a:pt x="9461932" y="3114226"/>
                    <a:pt x="9455110" y="3121048"/>
                  </a:cubicBezTo>
                  <a:cubicBezTo>
                    <a:pt x="9448289" y="3127869"/>
                    <a:pt x="9439037" y="3131701"/>
                    <a:pt x="9429390" y="3131701"/>
                  </a:cubicBezTo>
                  <a:lnTo>
                    <a:pt x="36374" y="3131701"/>
                  </a:lnTo>
                  <a:cubicBezTo>
                    <a:pt x="26727" y="3131701"/>
                    <a:pt x="17475" y="3127869"/>
                    <a:pt x="10654" y="3121048"/>
                  </a:cubicBezTo>
                  <a:cubicBezTo>
                    <a:pt x="3832" y="3114226"/>
                    <a:pt x="0" y="3104974"/>
                    <a:pt x="0" y="3095327"/>
                  </a:cubicBezTo>
                  <a:lnTo>
                    <a:pt x="0" y="36374"/>
                  </a:lnTo>
                  <a:cubicBezTo>
                    <a:pt x="0" y="26727"/>
                    <a:pt x="3832" y="17475"/>
                    <a:pt x="10654" y="10654"/>
                  </a:cubicBezTo>
                  <a:cubicBezTo>
                    <a:pt x="17475" y="3832"/>
                    <a:pt x="26727" y="0"/>
                    <a:pt x="36374" y="0"/>
                  </a:cubicBezTo>
                  <a:close/>
                </a:path>
              </a:pathLst>
            </a:custGeom>
            <a:solidFill>
              <a:srgbClr val="231F1F"/>
            </a:solidFill>
            <a:ln cap="rnd">
              <a:noFill/>
              <a:prstDash val="sysDot"/>
              <a:round/>
            </a:ln>
          </p:spPr>
        </p:sp>
        <p:sp>
          <p:nvSpPr>
            <p:cNvPr name="TextBox 9" id="9"/>
            <p:cNvSpPr txBox="true"/>
            <p:nvPr/>
          </p:nvSpPr>
          <p:spPr>
            <a:xfrm>
              <a:off x="0" y="-57150"/>
              <a:ext cx="9465764" cy="3188852"/>
            </a:xfrm>
            <a:prstGeom prst="rect">
              <a:avLst/>
            </a:prstGeom>
          </p:spPr>
          <p:txBody>
            <a:bodyPr anchor="ctr" rtlCol="false" tIns="254000" lIns="254000" bIns="254000" rIns="254000"/>
            <a:lstStyle/>
            <a:p>
              <a:pPr>
                <a:lnSpc>
                  <a:spcPts val="4339"/>
                </a:lnSpc>
              </a:pPr>
              <a:r>
                <a:rPr lang="en-US" sz="3099">
                  <a:solidFill>
                    <a:srgbClr val="FFFFFF"/>
                  </a:solidFill>
                  <a:latin typeface="Be Vietnam"/>
                </a:rPr>
                <a:t>Looking for diversity in age, occupation, and geographic origin</a:t>
              </a:r>
            </a:p>
          </p:txBody>
        </p:sp>
      </p:grpSp>
      <p:sp>
        <p:nvSpPr>
          <p:cNvPr name="TextBox 10" id="10"/>
          <p:cNvSpPr txBox="true"/>
          <p:nvPr/>
        </p:nvSpPr>
        <p:spPr>
          <a:xfrm rot="0">
            <a:off x="1028691" y="2469646"/>
            <a:ext cx="6385254" cy="2371725"/>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Testing Participants</a:t>
            </a:r>
          </a:p>
        </p:txBody>
      </p:sp>
      <p:sp>
        <p:nvSpPr>
          <p:cNvPr name="TextBox 11" id="11"/>
          <p:cNvSpPr txBox="true"/>
          <p:nvPr/>
        </p:nvSpPr>
        <p:spPr>
          <a:xfrm rot="0">
            <a:off x="10647463" y="1575650"/>
            <a:ext cx="6611837" cy="1251585"/>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Tobias</a:t>
            </a:r>
          </a:p>
          <a:p>
            <a:pPr marL="777240" indent="-388620" lvl="1">
              <a:lnSpc>
                <a:spcPts val="5040"/>
              </a:lnSpc>
              <a:buFont typeface="Arial"/>
              <a:buChar char="•"/>
            </a:pPr>
            <a:r>
              <a:rPr lang="en-US" sz="3600" spc="-36">
                <a:solidFill>
                  <a:srgbClr val="F9FAF4"/>
                </a:solidFill>
                <a:latin typeface="Be Vietnam"/>
              </a:rPr>
              <a:t>20 yo designer from LA </a:t>
            </a:r>
          </a:p>
        </p:txBody>
      </p:sp>
      <p:sp>
        <p:nvSpPr>
          <p:cNvPr name="TextBox 12" id="12"/>
          <p:cNvSpPr txBox="true"/>
          <p:nvPr/>
        </p:nvSpPr>
        <p:spPr>
          <a:xfrm rot="0">
            <a:off x="10647463" y="3863153"/>
            <a:ext cx="6611837"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a:rPr>
              <a:t> </a:t>
            </a:r>
            <a:r>
              <a:rPr lang="en-US" sz="3600" spc="-36">
                <a:solidFill>
                  <a:srgbClr val="F9FAF4"/>
                </a:solidFill>
                <a:latin typeface="Be Vietnam Ultra-Bold"/>
              </a:rPr>
              <a:t>Monika</a:t>
            </a:r>
          </a:p>
          <a:p>
            <a:pPr marL="777240" indent="-388620" lvl="1">
              <a:lnSpc>
                <a:spcPts val="5040"/>
              </a:lnSpc>
              <a:buFont typeface="Arial"/>
              <a:buChar char="•"/>
            </a:pPr>
            <a:r>
              <a:rPr lang="en-US" sz="3600" spc="-36">
                <a:solidFill>
                  <a:srgbClr val="F9FAF4"/>
                </a:solidFill>
                <a:latin typeface="Be Vietnam"/>
              </a:rPr>
              <a:t>48 yo professor from England</a:t>
            </a:r>
          </a:p>
        </p:txBody>
      </p:sp>
      <p:sp>
        <p:nvSpPr>
          <p:cNvPr name="TextBox 13" id="13"/>
          <p:cNvSpPr txBox="true"/>
          <p:nvPr/>
        </p:nvSpPr>
        <p:spPr>
          <a:xfrm rot="0">
            <a:off x="10647463" y="6755130"/>
            <a:ext cx="6611837" cy="1889760"/>
          </a:xfrm>
          <a:prstGeom prst="rect">
            <a:avLst/>
          </a:prstGeom>
        </p:spPr>
        <p:txBody>
          <a:bodyPr anchor="t" rtlCol="false" tIns="0" lIns="0" bIns="0" rIns="0">
            <a:spAutoFit/>
          </a:bodyPr>
          <a:lstStyle/>
          <a:p>
            <a:pPr>
              <a:lnSpc>
                <a:spcPts val="5040"/>
              </a:lnSpc>
            </a:pPr>
            <a:r>
              <a:rPr lang="en-US" sz="3600" spc="-36">
                <a:solidFill>
                  <a:srgbClr val="F9FAF4"/>
                </a:solidFill>
                <a:latin typeface="Be Vietnam Ultra-Bold"/>
              </a:rPr>
              <a:t>Frank</a:t>
            </a:r>
          </a:p>
          <a:p>
            <a:pPr marL="777240" indent="-388620" lvl="1">
              <a:lnSpc>
                <a:spcPts val="5040"/>
              </a:lnSpc>
              <a:buFont typeface="Arial"/>
              <a:buChar char="•"/>
            </a:pPr>
            <a:r>
              <a:rPr lang="en-US" sz="3600" spc="-36">
                <a:solidFill>
                  <a:srgbClr val="F9FAF4"/>
                </a:solidFill>
                <a:latin typeface="Be Vietnam"/>
              </a:rPr>
              <a:t>65 yo neurologist from Canada</a:t>
            </a:r>
          </a:p>
        </p:txBody>
      </p:sp>
      <p:grpSp>
        <p:nvGrpSpPr>
          <p:cNvPr name="Group 14" id="14"/>
          <p:cNvGrpSpPr>
            <a:grpSpLocks noChangeAspect="true"/>
          </p:cNvGrpSpPr>
          <p:nvPr/>
        </p:nvGrpSpPr>
        <p:grpSpPr>
          <a:xfrm rot="0">
            <a:off x="8632878" y="1300171"/>
            <a:ext cx="1869226" cy="1869218"/>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16" id="16"/>
          <p:cNvGrpSpPr>
            <a:grpSpLocks noChangeAspect="true"/>
          </p:cNvGrpSpPr>
          <p:nvPr/>
        </p:nvGrpSpPr>
        <p:grpSpPr>
          <a:xfrm rot="0">
            <a:off x="8632878" y="3674558"/>
            <a:ext cx="1869226" cy="1869218"/>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18" id="18"/>
          <p:cNvGrpSpPr>
            <a:grpSpLocks noChangeAspect="true"/>
          </p:cNvGrpSpPr>
          <p:nvPr/>
        </p:nvGrpSpPr>
        <p:grpSpPr>
          <a:xfrm rot="0">
            <a:off x="8632878" y="6474437"/>
            <a:ext cx="1869226" cy="1869218"/>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2716784" y="455563"/>
            <a:ext cx="12854432" cy="9375874"/>
          </a:xfrm>
          <a:custGeom>
            <a:avLst/>
            <a:gdLst/>
            <a:ahLst/>
            <a:cxnLst/>
            <a:rect r="r" b="b" t="t" l="l"/>
            <a:pathLst>
              <a:path h="9375874" w="12854432">
                <a:moveTo>
                  <a:pt x="0" y="0"/>
                </a:moveTo>
                <a:lnTo>
                  <a:pt x="12854432" y="0"/>
                </a:lnTo>
                <a:lnTo>
                  <a:pt x="12854432" y="9375874"/>
                </a:lnTo>
                <a:lnTo>
                  <a:pt x="0" y="9375874"/>
                </a:lnTo>
                <a:lnTo>
                  <a:pt x="0" y="0"/>
                </a:lnTo>
                <a:close/>
              </a:path>
            </a:pathLst>
          </a:custGeom>
          <a:blipFill>
            <a:blip r:embed="rId2"/>
            <a:stretch>
              <a:fillRect l="-8527" t="-13931" r="-10906" b="-12598"/>
            </a:stretch>
          </a:blipFill>
        </p:spPr>
      </p:sp>
      <p:grpSp>
        <p:nvGrpSpPr>
          <p:cNvPr name="Group 3" id="3"/>
          <p:cNvGrpSpPr/>
          <p:nvPr/>
        </p:nvGrpSpPr>
        <p:grpSpPr>
          <a:xfrm rot="0">
            <a:off x="11909468" y="8552904"/>
            <a:ext cx="3209223" cy="904395"/>
            <a:chOff x="0" y="0"/>
            <a:chExt cx="710723" cy="200290"/>
          </a:xfrm>
        </p:grpSpPr>
        <p:sp>
          <p:nvSpPr>
            <p:cNvPr name="Freeform 4" id="4"/>
            <p:cNvSpPr/>
            <p:nvPr/>
          </p:nvSpPr>
          <p:spPr>
            <a:xfrm flipH="false" flipV="false" rot="0">
              <a:off x="0" y="0"/>
              <a:ext cx="710723" cy="200290"/>
            </a:xfrm>
            <a:custGeom>
              <a:avLst/>
              <a:gdLst/>
              <a:ahLst/>
              <a:cxnLst/>
              <a:rect r="r" b="b" t="t" l="l"/>
              <a:pathLst>
                <a:path h="200290" w="710723">
                  <a:moveTo>
                    <a:pt x="100145" y="0"/>
                  </a:moveTo>
                  <a:lnTo>
                    <a:pt x="610578" y="0"/>
                  </a:lnTo>
                  <a:cubicBezTo>
                    <a:pt x="665887" y="0"/>
                    <a:pt x="710723" y="44836"/>
                    <a:pt x="710723" y="100145"/>
                  </a:cubicBezTo>
                  <a:lnTo>
                    <a:pt x="710723" y="100145"/>
                  </a:lnTo>
                  <a:cubicBezTo>
                    <a:pt x="710723" y="155453"/>
                    <a:pt x="665887" y="200290"/>
                    <a:pt x="610578" y="200290"/>
                  </a:cubicBezTo>
                  <a:lnTo>
                    <a:pt x="100145" y="200290"/>
                  </a:lnTo>
                  <a:cubicBezTo>
                    <a:pt x="44836" y="200290"/>
                    <a:pt x="0" y="155453"/>
                    <a:pt x="0" y="100145"/>
                  </a:cubicBezTo>
                  <a:lnTo>
                    <a:pt x="0" y="100145"/>
                  </a:lnTo>
                  <a:cubicBezTo>
                    <a:pt x="0" y="44836"/>
                    <a:pt x="44836" y="0"/>
                    <a:pt x="100145" y="0"/>
                  </a:cubicBezTo>
                  <a:close/>
                </a:path>
              </a:pathLst>
            </a:custGeom>
            <a:solidFill>
              <a:srgbClr val="1C1C1D"/>
            </a:solidFill>
          </p:spPr>
        </p:sp>
        <p:sp>
          <p:nvSpPr>
            <p:cNvPr name="TextBox 5" id="5"/>
            <p:cNvSpPr txBox="true"/>
            <p:nvPr/>
          </p:nvSpPr>
          <p:spPr>
            <a:xfrm>
              <a:off x="0" y="-47625"/>
              <a:ext cx="710723" cy="247915"/>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12247345" y="8796504"/>
            <a:ext cx="2533469" cy="388620"/>
          </a:xfrm>
          <a:prstGeom prst="rect">
            <a:avLst/>
          </a:prstGeom>
        </p:spPr>
        <p:txBody>
          <a:bodyPr anchor="t" rtlCol="false" tIns="0" lIns="0" bIns="0" rIns="0">
            <a:spAutoFit/>
          </a:bodyPr>
          <a:lstStyle/>
          <a:p>
            <a:pPr>
              <a:lnSpc>
                <a:spcPts val="3120"/>
              </a:lnSpc>
            </a:pPr>
            <a:r>
              <a:rPr lang="en-US" sz="2400" spc="-72">
                <a:solidFill>
                  <a:srgbClr val="F9FAF4"/>
                </a:solidFill>
                <a:latin typeface="Be Vietnam"/>
              </a:rPr>
              <a:t>Has more reviews</a:t>
            </a:r>
          </a:p>
        </p:txBody>
      </p:sp>
      <p:sp>
        <p:nvSpPr>
          <p:cNvPr name="AutoShape 7" id="7"/>
          <p:cNvSpPr/>
          <p:nvPr/>
        </p:nvSpPr>
        <p:spPr>
          <a:xfrm flipH="true" flipV="true">
            <a:off x="9566471" y="8534388"/>
            <a:ext cx="2342997" cy="470713"/>
          </a:xfrm>
          <a:prstGeom prst="line">
            <a:avLst/>
          </a:prstGeom>
          <a:ln cap="flat" w="38100">
            <a:solidFill>
              <a:srgbClr val="1C1C1D"/>
            </a:solidFill>
            <a:prstDash val="solid"/>
            <a:headEnd type="none" len="sm" w="sm"/>
            <a:tailEnd type="arrow" len="sm" w="med"/>
          </a:ln>
        </p:spPr>
      </p:sp>
      <p:grpSp>
        <p:nvGrpSpPr>
          <p:cNvPr name="Group 8" id="8"/>
          <p:cNvGrpSpPr/>
          <p:nvPr/>
        </p:nvGrpSpPr>
        <p:grpSpPr>
          <a:xfrm rot="0">
            <a:off x="297879" y="4277453"/>
            <a:ext cx="2651343" cy="3049345"/>
            <a:chOff x="0" y="0"/>
            <a:chExt cx="587174" cy="675316"/>
          </a:xfrm>
        </p:grpSpPr>
        <p:sp>
          <p:nvSpPr>
            <p:cNvPr name="Freeform 9" id="9"/>
            <p:cNvSpPr/>
            <p:nvPr/>
          </p:nvSpPr>
          <p:spPr>
            <a:xfrm flipH="false" flipV="false" rot="0">
              <a:off x="0" y="0"/>
              <a:ext cx="587174" cy="675316"/>
            </a:xfrm>
            <a:custGeom>
              <a:avLst/>
              <a:gdLst/>
              <a:ahLst/>
              <a:cxnLst/>
              <a:rect r="r" b="b" t="t" l="l"/>
              <a:pathLst>
                <a:path h="675316" w="587174">
                  <a:moveTo>
                    <a:pt x="160600" y="0"/>
                  </a:moveTo>
                  <a:lnTo>
                    <a:pt x="426574" y="0"/>
                  </a:lnTo>
                  <a:cubicBezTo>
                    <a:pt x="515271" y="0"/>
                    <a:pt x="587174" y="71903"/>
                    <a:pt x="587174" y="160600"/>
                  </a:cubicBezTo>
                  <a:lnTo>
                    <a:pt x="587174" y="514716"/>
                  </a:lnTo>
                  <a:cubicBezTo>
                    <a:pt x="587174" y="557310"/>
                    <a:pt x="570253" y="598159"/>
                    <a:pt x="540135" y="628278"/>
                  </a:cubicBezTo>
                  <a:cubicBezTo>
                    <a:pt x="510017" y="658396"/>
                    <a:pt x="469167" y="675316"/>
                    <a:pt x="426574" y="675316"/>
                  </a:cubicBezTo>
                  <a:lnTo>
                    <a:pt x="160600" y="675316"/>
                  </a:lnTo>
                  <a:cubicBezTo>
                    <a:pt x="71903" y="675316"/>
                    <a:pt x="0" y="603413"/>
                    <a:pt x="0" y="514716"/>
                  </a:cubicBezTo>
                  <a:lnTo>
                    <a:pt x="0" y="160600"/>
                  </a:lnTo>
                  <a:cubicBezTo>
                    <a:pt x="0" y="71903"/>
                    <a:pt x="71903" y="0"/>
                    <a:pt x="160600" y="0"/>
                  </a:cubicBezTo>
                  <a:close/>
                </a:path>
              </a:pathLst>
            </a:custGeom>
            <a:solidFill>
              <a:srgbClr val="1C1C1D"/>
            </a:solidFill>
          </p:spPr>
        </p:sp>
        <p:sp>
          <p:nvSpPr>
            <p:cNvPr name="TextBox 10" id="10"/>
            <p:cNvSpPr txBox="true"/>
            <p:nvPr/>
          </p:nvSpPr>
          <p:spPr>
            <a:xfrm>
              <a:off x="0" y="-47625"/>
              <a:ext cx="587174" cy="722941"/>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704314" y="4617216"/>
            <a:ext cx="1959750" cy="2341245"/>
          </a:xfrm>
          <a:prstGeom prst="rect">
            <a:avLst/>
          </a:prstGeom>
        </p:spPr>
        <p:txBody>
          <a:bodyPr anchor="t" rtlCol="false" tIns="0" lIns="0" bIns="0" rIns="0">
            <a:spAutoFit/>
          </a:bodyPr>
          <a:lstStyle/>
          <a:p>
            <a:pPr>
              <a:lnSpc>
                <a:spcPts val="3120"/>
              </a:lnSpc>
            </a:pPr>
            <a:r>
              <a:rPr lang="en-US" sz="2400" spc="-72">
                <a:solidFill>
                  <a:srgbClr val="F9FAF4"/>
                </a:solidFill>
                <a:latin typeface="Be Vietnam"/>
              </a:rPr>
              <a:t>Both salons have the same average rating of 4.9 stars.</a:t>
            </a:r>
          </a:p>
        </p:txBody>
      </p:sp>
      <p:grpSp>
        <p:nvGrpSpPr>
          <p:cNvPr name="Group 12" id="12"/>
          <p:cNvGrpSpPr/>
          <p:nvPr/>
        </p:nvGrpSpPr>
        <p:grpSpPr>
          <a:xfrm rot="0">
            <a:off x="13560476" y="2692613"/>
            <a:ext cx="4021480" cy="1371042"/>
            <a:chOff x="0" y="0"/>
            <a:chExt cx="890608" cy="303635"/>
          </a:xfrm>
        </p:grpSpPr>
        <p:sp>
          <p:nvSpPr>
            <p:cNvPr name="Freeform 13" id="13"/>
            <p:cNvSpPr/>
            <p:nvPr/>
          </p:nvSpPr>
          <p:spPr>
            <a:xfrm flipH="false" flipV="false" rot="0">
              <a:off x="0" y="0"/>
              <a:ext cx="890608" cy="303635"/>
            </a:xfrm>
            <a:custGeom>
              <a:avLst/>
              <a:gdLst/>
              <a:ahLst/>
              <a:cxnLst/>
              <a:rect r="r" b="b" t="t" l="l"/>
              <a:pathLst>
                <a:path h="303635" w="890608">
                  <a:moveTo>
                    <a:pt x="105883" y="0"/>
                  </a:moveTo>
                  <a:lnTo>
                    <a:pt x="784725" y="0"/>
                  </a:lnTo>
                  <a:cubicBezTo>
                    <a:pt x="843203" y="0"/>
                    <a:pt x="890608" y="47405"/>
                    <a:pt x="890608" y="105883"/>
                  </a:cubicBezTo>
                  <a:lnTo>
                    <a:pt x="890608" y="197752"/>
                  </a:lnTo>
                  <a:cubicBezTo>
                    <a:pt x="890608" y="225834"/>
                    <a:pt x="879452" y="252765"/>
                    <a:pt x="859595" y="272622"/>
                  </a:cubicBezTo>
                  <a:cubicBezTo>
                    <a:pt x="839739" y="292479"/>
                    <a:pt x="812807" y="303635"/>
                    <a:pt x="784725" y="303635"/>
                  </a:cubicBezTo>
                  <a:lnTo>
                    <a:pt x="105883" y="303635"/>
                  </a:lnTo>
                  <a:cubicBezTo>
                    <a:pt x="47405" y="303635"/>
                    <a:pt x="0" y="256229"/>
                    <a:pt x="0" y="197752"/>
                  </a:cubicBezTo>
                  <a:lnTo>
                    <a:pt x="0" y="105883"/>
                  </a:lnTo>
                  <a:cubicBezTo>
                    <a:pt x="0" y="77801"/>
                    <a:pt x="11155" y="50869"/>
                    <a:pt x="31012" y="31012"/>
                  </a:cubicBezTo>
                  <a:cubicBezTo>
                    <a:pt x="50869" y="11155"/>
                    <a:pt x="77801" y="0"/>
                    <a:pt x="105883" y="0"/>
                  </a:cubicBezTo>
                  <a:close/>
                </a:path>
              </a:pathLst>
            </a:custGeom>
            <a:solidFill>
              <a:srgbClr val="1C1C1D"/>
            </a:solidFill>
          </p:spPr>
        </p:sp>
        <p:sp>
          <p:nvSpPr>
            <p:cNvPr name="TextBox 14" id="14"/>
            <p:cNvSpPr txBox="true"/>
            <p:nvPr/>
          </p:nvSpPr>
          <p:spPr>
            <a:xfrm>
              <a:off x="0" y="-47625"/>
              <a:ext cx="890608" cy="351260"/>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3851544" y="2948516"/>
            <a:ext cx="3730412" cy="779145"/>
          </a:xfrm>
          <a:prstGeom prst="rect">
            <a:avLst/>
          </a:prstGeom>
        </p:spPr>
        <p:txBody>
          <a:bodyPr anchor="t" rtlCol="false" tIns="0" lIns="0" bIns="0" rIns="0">
            <a:spAutoFit/>
          </a:bodyPr>
          <a:lstStyle/>
          <a:p>
            <a:pPr>
              <a:lnSpc>
                <a:spcPts val="3120"/>
              </a:lnSpc>
            </a:pPr>
            <a:r>
              <a:rPr lang="en-US" sz="2400" spc="-72">
                <a:solidFill>
                  <a:srgbClr val="F9FAF4"/>
                </a:solidFill>
                <a:latin typeface="Be Vietnam"/>
              </a:rPr>
              <a:t>Endorsed by family and friends.</a:t>
            </a:r>
          </a:p>
        </p:txBody>
      </p:sp>
      <p:sp>
        <p:nvSpPr>
          <p:cNvPr name="AutoShape 16" id="16"/>
          <p:cNvSpPr/>
          <p:nvPr/>
        </p:nvSpPr>
        <p:spPr>
          <a:xfrm flipH="true">
            <a:off x="11909468" y="3378134"/>
            <a:ext cx="2871346" cy="1267657"/>
          </a:xfrm>
          <a:prstGeom prst="line">
            <a:avLst/>
          </a:prstGeom>
          <a:ln cap="flat" w="38100">
            <a:solidFill>
              <a:srgbClr val="1C1C1D"/>
            </a:solidFill>
            <a:prstDash val="solid"/>
            <a:headEnd type="none" len="sm" w="sm"/>
            <a:tailEnd type="arrow" len="sm" w="med"/>
          </a:ln>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2716784" y="455563"/>
            <a:ext cx="12854432" cy="9375874"/>
          </a:xfrm>
          <a:custGeom>
            <a:avLst/>
            <a:gdLst/>
            <a:ahLst/>
            <a:cxnLst/>
            <a:rect r="r" b="b" t="t" l="l"/>
            <a:pathLst>
              <a:path h="9375874" w="12854432">
                <a:moveTo>
                  <a:pt x="0" y="0"/>
                </a:moveTo>
                <a:lnTo>
                  <a:pt x="12854432" y="0"/>
                </a:lnTo>
                <a:lnTo>
                  <a:pt x="12854432" y="9375874"/>
                </a:lnTo>
                <a:lnTo>
                  <a:pt x="0" y="9375874"/>
                </a:lnTo>
                <a:lnTo>
                  <a:pt x="0" y="0"/>
                </a:lnTo>
                <a:close/>
              </a:path>
            </a:pathLst>
          </a:custGeom>
          <a:blipFill>
            <a:blip r:embed="rId2"/>
            <a:stretch>
              <a:fillRect l="-8527" t="-13931" r="-10906" b="-12598"/>
            </a:stretch>
          </a:blipFill>
        </p:spPr>
      </p:sp>
      <p:grpSp>
        <p:nvGrpSpPr>
          <p:cNvPr name="Group 3" id="3"/>
          <p:cNvGrpSpPr>
            <a:grpSpLocks noChangeAspect="true"/>
          </p:cNvGrpSpPr>
          <p:nvPr/>
        </p:nvGrpSpPr>
        <p:grpSpPr>
          <a:xfrm rot="0">
            <a:off x="9317474" y="3034958"/>
            <a:ext cx="1420495" cy="1420490"/>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5" id="5"/>
          <p:cNvGrpSpPr/>
          <p:nvPr/>
        </p:nvGrpSpPr>
        <p:grpSpPr>
          <a:xfrm rot="0">
            <a:off x="11249272" y="2825702"/>
            <a:ext cx="6331845" cy="1819953"/>
            <a:chOff x="0" y="0"/>
            <a:chExt cx="1402268" cy="403052"/>
          </a:xfrm>
        </p:grpSpPr>
        <p:sp>
          <p:nvSpPr>
            <p:cNvPr name="Freeform 6" id="6"/>
            <p:cNvSpPr/>
            <p:nvPr/>
          </p:nvSpPr>
          <p:spPr>
            <a:xfrm flipH="false" flipV="false" rot="0">
              <a:off x="0" y="0"/>
              <a:ext cx="1402268" cy="403052"/>
            </a:xfrm>
            <a:custGeom>
              <a:avLst/>
              <a:gdLst/>
              <a:ahLst/>
              <a:cxnLst/>
              <a:rect r="r" b="b" t="t" l="l"/>
              <a:pathLst>
                <a:path h="403052" w="1402268">
                  <a:moveTo>
                    <a:pt x="67248" y="0"/>
                  </a:moveTo>
                  <a:lnTo>
                    <a:pt x="1335019" y="0"/>
                  </a:lnTo>
                  <a:cubicBezTo>
                    <a:pt x="1372159" y="0"/>
                    <a:pt x="1402268" y="30108"/>
                    <a:pt x="1402268" y="67248"/>
                  </a:cubicBezTo>
                  <a:lnTo>
                    <a:pt x="1402268" y="335803"/>
                  </a:lnTo>
                  <a:cubicBezTo>
                    <a:pt x="1402268" y="353639"/>
                    <a:pt x="1395182" y="370744"/>
                    <a:pt x="1382571" y="383355"/>
                  </a:cubicBezTo>
                  <a:cubicBezTo>
                    <a:pt x="1369959" y="395967"/>
                    <a:pt x="1352855" y="403052"/>
                    <a:pt x="1335019" y="403052"/>
                  </a:cubicBezTo>
                  <a:lnTo>
                    <a:pt x="67248" y="403052"/>
                  </a:lnTo>
                  <a:cubicBezTo>
                    <a:pt x="49413" y="403052"/>
                    <a:pt x="32308" y="395967"/>
                    <a:pt x="19697" y="383355"/>
                  </a:cubicBezTo>
                  <a:cubicBezTo>
                    <a:pt x="7085" y="370744"/>
                    <a:pt x="0" y="353639"/>
                    <a:pt x="0" y="335803"/>
                  </a:cubicBezTo>
                  <a:lnTo>
                    <a:pt x="0" y="67248"/>
                  </a:lnTo>
                  <a:cubicBezTo>
                    <a:pt x="0" y="49413"/>
                    <a:pt x="7085" y="32308"/>
                    <a:pt x="19697" y="19697"/>
                  </a:cubicBezTo>
                  <a:cubicBezTo>
                    <a:pt x="32308" y="7085"/>
                    <a:pt x="49413" y="0"/>
                    <a:pt x="67248" y="0"/>
                  </a:cubicBezTo>
                  <a:close/>
                </a:path>
              </a:pathLst>
            </a:custGeom>
            <a:solidFill>
              <a:srgbClr val="DBDBDB"/>
            </a:solidFill>
          </p:spPr>
        </p:sp>
        <p:sp>
          <p:nvSpPr>
            <p:cNvPr name="TextBox 7" id="7"/>
            <p:cNvSpPr txBox="true"/>
            <p:nvPr/>
          </p:nvSpPr>
          <p:spPr>
            <a:xfrm>
              <a:off x="0" y="-47625"/>
              <a:ext cx="1402268" cy="450677"/>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3159577" y="3136556"/>
            <a:ext cx="3939745" cy="1169670"/>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“I can’t just go to any barber. They need to understand my hair .”</a:t>
            </a:r>
          </a:p>
        </p:txBody>
      </p:sp>
      <p:grpSp>
        <p:nvGrpSpPr>
          <p:cNvPr name="Group 9" id="9"/>
          <p:cNvGrpSpPr>
            <a:grpSpLocks noChangeAspect="true"/>
          </p:cNvGrpSpPr>
          <p:nvPr/>
        </p:nvGrpSpPr>
        <p:grpSpPr>
          <a:xfrm rot="0">
            <a:off x="11513062" y="3034958"/>
            <a:ext cx="1420495" cy="1420490"/>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1" id="11"/>
          <p:cNvGrpSpPr/>
          <p:nvPr/>
        </p:nvGrpSpPr>
        <p:grpSpPr>
          <a:xfrm rot="0">
            <a:off x="10927455" y="6865980"/>
            <a:ext cx="6331845" cy="1819953"/>
            <a:chOff x="0" y="0"/>
            <a:chExt cx="1402268" cy="403052"/>
          </a:xfrm>
        </p:grpSpPr>
        <p:sp>
          <p:nvSpPr>
            <p:cNvPr name="Freeform 12" id="12"/>
            <p:cNvSpPr/>
            <p:nvPr/>
          </p:nvSpPr>
          <p:spPr>
            <a:xfrm flipH="false" flipV="false" rot="0">
              <a:off x="0" y="0"/>
              <a:ext cx="1402268" cy="403052"/>
            </a:xfrm>
            <a:custGeom>
              <a:avLst/>
              <a:gdLst/>
              <a:ahLst/>
              <a:cxnLst/>
              <a:rect r="r" b="b" t="t" l="l"/>
              <a:pathLst>
                <a:path h="403052" w="1402268">
                  <a:moveTo>
                    <a:pt x="67248" y="0"/>
                  </a:moveTo>
                  <a:lnTo>
                    <a:pt x="1335019" y="0"/>
                  </a:lnTo>
                  <a:cubicBezTo>
                    <a:pt x="1372159" y="0"/>
                    <a:pt x="1402268" y="30108"/>
                    <a:pt x="1402268" y="67248"/>
                  </a:cubicBezTo>
                  <a:lnTo>
                    <a:pt x="1402268" y="335803"/>
                  </a:lnTo>
                  <a:cubicBezTo>
                    <a:pt x="1402268" y="353639"/>
                    <a:pt x="1395182" y="370744"/>
                    <a:pt x="1382571" y="383355"/>
                  </a:cubicBezTo>
                  <a:cubicBezTo>
                    <a:pt x="1369959" y="395967"/>
                    <a:pt x="1352855" y="403052"/>
                    <a:pt x="1335019" y="403052"/>
                  </a:cubicBezTo>
                  <a:lnTo>
                    <a:pt x="67248" y="403052"/>
                  </a:lnTo>
                  <a:cubicBezTo>
                    <a:pt x="49413" y="403052"/>
                    <a:pt x="32308" y="395967"/>
                    <a:pt x="19697" y="383355"/>
                  </a:cubicBezTo>
                  <a:cubicBezTo>
                    <a:pt x="7085" y="370744"/>
                    <a:pt x="0" y="353639"/>
                    <a:pt x="0" y="335803"/>
                  </a:cubicBezTo>
                  <a:lnTo>
                    <a:pt x="0" y="67248"/>
                  </a:lnTo>
                  <a:cubicBezTo>
                    <a:pt x="0" y="49413"/>
                    <a:pt x="7085" y="32308"/>
                    <a:pt x="19697" y="19697"/>
                  </a:cubicBezTo>
                  <a:cubicBezTo>
                    <a:pt x="32308" y="7085"/>
                    <a:pt x="49413" y="0"/>
                    <a:pt x="67248" y="0"/>
                  </a:cubicBezTo>
                  <a:close/>
                </a:path>
              </a:pathLst>
            </a:custGeom>
            <a:solidFill>
              <a:srgbClr val="DBDBDB"/>
            </a:solidFill>
          </p:spPr>
        </p:sp>
        <p:sp>
          <p:nvSpPr>
            <p:cNvPr name="TextBox 13" id="13"/>
            <p:cNvSpPr txBox="true"/>
            <p:nvPr/>
          </p:nvSpPr>
          <p:spPr>
            <a:xfrm>
              <a:off x="0" y="-47625"/>
              <a:ext cx="1402268" cy="450677"/>
            </a:xfrm>
            <a:prstGeom prst="rect">
              <a:avLst/>
            </a:prstGeom>
          </p:spPr>
          <p:txBody>
            <a:bodyPr anchor="ctr" rtlCol="false" tIns="50800" lIns="50800" bIns="50800" rIns="50800"/>
            <a:lstStyle/>
            <a:p>
              <a:pPr algn="ctr">
                <a:lnSpc>
                  <a:spcPts val="2800"/>
                </a:lnSpc>
              </a:pPr>
            </a:p>
          </p:txBody>
        </p:sp>
      </p:grpSp>
      <p:grpSp>
        <p:nvGrpSpPr>
          <p:cNvPr name="Group 14" id="14"/>
          <p:cNvGrpSpPr>
            <a:grpSpLocks noChangeAspect="true"/>
          </p:cNvGrpSpPr>
          <p:nvPr/>
        </p:nvGrpSpPr>
        <p:grpSpPr>
          <a:xfrm rot="0">
            <a:off x="11079482" y="6999009"/>
            <a:ext cx="1553902" cy="1553895"/>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
        <p:nvSpPr>
          <p:cNvPr name="TextBox 16" id="16"/>
          <p:cNvSpPr txBox="true"/>
          <p:nvPr/>
        </p:nvSpPr>
        <p:spPr>
          <a:xfrm rot="0">
            <a:off x="12633384" y="7176834"/>
            <a:ext cx="3939745" cy="1169670"/>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“I’m not really picky with my hair. It’s more about convenience for me.”</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1556"/>
            <a:ext cx="6207806" cy="1973502"/>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68592" y="0"/>
                  </a:moveTo>
                  <a:lnTo>
                    <a:pt x="1306206" y="0"/>
                  </a:lnTo>
                  <a:cubicBezTo>
                    <a:pt x="1324397" y="0"/>
                    <a:pt x="1341844" y="7227"/>
                    <a:pt x="1354707" y="20090"/>
                  </a:cubicBezTo>
                  <a:cubicBezTo>
                    <a:pt x="1367571" y="32954"/>
                    <a:pt x="1374798" y="50400"/>
                    <a:pt x="1374798" y="68592"/>
                  </a:cubicBezTo>
                  <a:lnTo>
                    <a:pt x="1374798" y="368465"/>
                  </a:lnTo>
                  <a:cubicBezTo>
                    <a:pt x="1374798" y="406348"/>
                    <a:pt x="1344088" y="437057"/>
                    <a:pt x="1306206" y="437057"/>
                  </a:cubicBezTo>
                  <a:lnTo>
                    <a:pt x="68592" y="437057"/>
                  </a:lnTo>
                  <a:cubicBezTo>
                    <a:pt x="50400" y="437057"/>
                    <a:pt x="32954" y="429831"/>
                    <a:pt x="20090" y="416967"/>
                  </a:cubicBezTo>
                  <a:cubicBezTo>
                    <a:pt x="7227" y="404104"/>
                    <a:pt x="0" y="386657"/>
                    <a:pt x="0" y="368465"/>
                  </a:cubicBezTo>
                  <a:lnTo>
                    <a:pt x="0" y="68592"/>
                  </a:lnTo>
                  <a:cubicBezTo>
                    <a:pt x="0" y="50400"/>
                    <a:pt x="7227" y="32954"/>
                    <a:pt x="20090" y="20090"/>
                  </a:cubicBezTo>
                  <a:cubicBezTo>
                    <a:pt x="32954" y="7227"/>
                    <a:pt x="50400" y="0"/>
                    <a:pt x="68592"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5786"/>
            <a:ext cx="6207806" cy="1455126"/>
            <a:chOff x="0" y="0"/>
            <a:chExt cx="1374798" cy="322256"/>
          </a:xfrm>
        </p:grpSpPr>
        <p:sp>
          <p:nvSpPr>
            <p:cNvPr name="Freeform 6" id="6"/>
            <p:cNvSpPr/>
            <p:nvPr/>
          </p:nvSpPr>
          <p:spPr>
            <a:xfrm flipH="false" flipV="false" rot="0">
              <a:off x="0" y="0"/>
              <a:ext cx="1374798" cy="322256"/>
            </a:xfrm>
            <a:custGeom>
              <a:avLst/>
              <a:gdLst/>
              <a:ahLst/>
              <a:cxnLst/>
              <a:rect r="r" b="b" t="t" l="l"/>
              <a:pathLst>
                <a:path h="322256" w="1374798">
                  <a:moveTo>
                    <a:pt x="68592" y="0"/>
                  </a:moveTo>
                  <a:lnTo>
                    <a:pt x="1306206" y="0"/>
                  </a:lnTo>
                  <a:cubicBezTo>
                    <a:pt x="1324397" y="0"/>
                    <a:pt x="1341844" y="7227"/>
                    <a:pt x="1354707" y="20090"/>
                  </a:cubicBezTo>
                  <a:cubicBezTo>
                    <a:pt x="1367571" y="32954"/>
                    <a:pt x="1374798" y="50400"/>
                    <a:pt x="1374798" y="68592"/>
                  </a:cubicBezTo>
                  <a:lnTo>
                    <a:pt x="1374798" y="253664"/>
                  </a:lnTo>
                  <a:cubicBezTo>
                    <a:pt x="1374798" y="291546"/>
                    <a:pt x="1344088" y="322256"/>
                    <a:pt x="1306206" y="322256"/>
                  </a:cubicBezTo>
                  <a:lnTo>
                    <a:pt x="68592" y="322256"/>
                  </a:lnTo>
                  <a:cubicBezTo>
                    <a:pt x="50400" y="322256"/>
                    <a:pt x="32954" y="315029"/>
                    <a:pt x="20090" y="302166"/>
                  </a:cubicBezTo>
                  <a:cubicBezTo>
                    <a:pt x="7227" y="289302"/>
                    <a:pt x="0" y="271856"/>
                    <a:pt x="0" y="253664"/>
                  </a:cubicBezTo>
                  <a:lnTo>
                    <a:pt x="0" y="68592"/>
                  </a:lnTo>
                  <a:cubicBezTo>
                    <a:pt x="0" y="50400"/>
                    <a:pt x="7227" y="32954"/>
                    <a:pt x="20090" y="20090"/>
                  </a:cubicBezTo>
                  <a:cubicBezTo>
                    <a:pt x="32954" y="7227"/>
                    <a:pt x="50400" y="0"/>
                    <a:pt x="68592" y="0"/>
                  </a:cubicBezTo>
                  <a:close/>
                </a:path>
              </a:pathLst>
            </a:custGeom>
            <a:solidFill>
              <a:srgbClr val="DBDBDB"/>
            </a:solidFill>
          </p:spPr>
        </p:sp>
        <p:sp>
          <p:nvSpPr>
            <p:cNvPr name="TextBox 7" id="7"/>
            <p:cNvSpPr txBox="true"/>
            <p:nvPr/>
          </p:nvSpPr>
          <p:spPr>
            <a:xfrm>
              <a:off x="0" y="-47625"/>
              <a:ext cx="1374798" cy="369881"/>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519203" y="1341374"/>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Bold"/>
              </a:rPr>
              <a:t>ORIGINAL DOMAIN</a:t>
            </a:r>
          </a:p>
        </p:txBody>
      </p:sp>
      <p:sp>
        <p:nvSpPr>
          <p:cNvPr name="TextBox 9" id="9"/>
          <p:cNvSpPr txBox="true"/>
          <p:nvPr/>
        </p:nvSpPr>
        <p:spPr>
          <a:xfrm rot="0">
            <a:off x="1519203" y="2146136"/>
            <a:ext cx="3269555"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MOTHERS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2860683" y="262039"/>
            <a:ext cx="12566634" cy="9762923"/>
          </a:xfrm>
          <a:custGeom>
            <a:avLst/>
            <a:gdLst/>
            <a:ahLst/>
            <a:cxnLst/>
            <a:rect r="r" b="b" t="t" l="l"/>
            <a:pathLst>
              <a:path h="9762923" w="12566634">
                <a:moveTo>
                  <a:pt x="0" y="0"/>
                </a:moveTo>
                <a:lnTo>
                  <a:pt x="12566634" y="0"/>
                </a:lnTo>
                <a:lnTo>
                  <a:pt x="12566634" y="9762922"/>
                </a:lnTo>
                <a:lnTo>
                  <a:pt x="0" y="9762922"/>
                </a:lnTo>
                <a:lnTo>
                  <a:pt x="0" y="0"/>
                </a:lnTo>
                <a:close/>
              </a:path>
            </a:pathLst>
          </a:custGeom>
          <a:blipFill>
            <a:blip r:embed="rId2"/>
            <a:stretch>
              <a:fillRect l="-7985" t="-6414" r="-4754" b="-5721"/>
            </a:stretch>
          </a:blipFill>
        </p:spPr>
      </p:sp>
      <p:grpSp>
        <p:nvGrpSpPr>
          <p:cNvPr name="Group 3" id="3"/>
          <p:cNvGrpSpPr/>
          <p:nvPr/>
        </p:nvGrpSpPr>
        <p:grpSpPr>
          <a:xfrm rot="0">
            <a:off x="339524" y="5143500"/>
            <a:ext cx="2724110" cy="2948803"/>
            <a:chOff x="0" y="0"/>
            <a:chExt cx="603289" cy="653050"/>
          </a:xfrm>
        </p:grpSpPr>
        <p:sp>
          <p:nvSpPr>
            <p:cNvPr name="Freeform 4" id="4"/>
            <p:cNvSpPr/>
            <p:nvPr/>
          </p:nvSpPr>
          <p:spPr>
            <a:xfrm flipH="false" flipV="false" rot="0">
              <a:off x="0" y="0"/>
              <a:ext cx="603289" cy="653050"/>
            </a:xfrm>
            <a:custGeom>
              <a:avLst/>
              <a:gdLst/>
              <a:ahLst/>
              <a:cxnLst/>
              <a:rect r="r" b="b" t="t" l="l"/>
              <a:pathLst>
                <a:path h="653050" w="603289">
                  <a:moveTo>
                    <a:pt x="156310" y="0"/>
                  </a:moveTo>
                  <a:lnTo>
                    <a:pt x="446979" y="0"/>
                  </a:lnTo>
                  <a:cubicBezTo>
                    <a:pt x="533306" y="0"/>
                    <a:pt x="603289" y="69982"/>
                    <a:pt x="603289" y="156310"/>
                  </a:cubicBezTo>
                  <a:lnTo>
                    <a:pt x="603289" y="496740"/>
                  </a:lnTo>
                  <a:cubicBezTo>
                    <a:pt x="603289" y="538196"/>
                    <a:pt x="586820" y="577954"/>
                    <a:pt x="557507" y="607268"/>
                  </a:cubicBezTo>
                  <a:cubicBezTo>
                    <a:pt x="528193" y="636582"/>
                    <a:pt x="488435" y="653050"/>
                    <a:pt x="446979" y="653050"/>
                  </a:cubicBezTo>
                  <a:lnTo>
                    <a:pt x="156310" y="653050"/>
                  </a:lnTo>
                  <a:cubicBezTo>
                    <a:pt x="69982" y="653050"/>
                    <a:pt x="0" y="583068"/>
                    <a:pt x="0" y="496740"/>
                  </a:cubicBezTo>
                  <a:lnTo>
                    <a:pt x="0" y="156310"/>
                  </a:lnTo>
                  <a:cubicBezTo>
                    <a:pt x="0" y="69982"/>
                    <a:pt x="69982" y="0"/>
                    <a:pt x="156310" y="0"/>
                  </a:cubicBezTo>
                  <a:close/>
                </a:path>
              </a:pathLst>
            </a:custGeom>
            <a:solidFill>
              <a:srgbClr val="1C1C1D"/>
            </a:solidFill>
          </p:spPr>
        </p:sp>
        <p:sp>
          <p:nvSpPr>
            <p:cNvPr name="TextBox 5" id="5"/>
            <p:cNvSpPr txBox="true"/>
            <p:nvPr/>
          </p:nvSpPr>
          <p:spPr>
            <a:xfrm>
              <a:off x="0" y="-47625"/>
              <a:ext cx="603289" cy="700675"/>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774423" y="5432991"/>
            <a:ext cx="1854311" cy="2341245"/>
          </a:xfrm>
          <a:prstGeom prst="rect">
            <a:avLst/>
          </a:prstGeom>
        </p:spPr>
        <p:txBody>
          <a:bodyPr anchor="t" rtlCol="false" tIns="0" lIns="0" bIns="0" rIns="0">
            <a:spAutoFit/>
          </a:bodyPr>
          <a:lstStyle/>
          <a:p>
            <a:pPr>
              <a:lnSpc>
                <a:spcPts val="3120"/>
              </a:lnSpc>
            </a:pPr>
            <a:r>
              <a:rPr lang="en-US" sz="2400" spc="-72">
                <a:solidFill>
                  <a:srgbClr val="F9FAF4"/>
                </a:solidFill>
                <a:latin typeface="Be Vietnam"/>
              </a:rPr>
              <a:t>Both services have same amount of public and known reviewers.</a:t>
            </a:r>
          </a:p>
        </p:txBody>
      </p:sp>
      <p:grpSp>
        <p:nvGrpSpPr>
          <p:cNvPr name="Group 7" id="7"/>
          <p:cNvGrpSpPr/>
          <p:nvPr/>
        </p:nvGrpSpPr>
        <p:grpSpPr>
          <a:xfrm rot="0">
            <a:off x="11772502" y="2951038"/>
            <a:ext cx="4086658" cy="1905810"/>
            <a:chOff x="0" y="0"/>
            <a:chExt cx="905042" cy="422066"/>
          </a:xfrm>
        </p:grpSpPr>
        <p:sp>
          <p:nvSpPr>
            <p:cNvPr name="Freeform 8" id="8"/>
            <p:cNvSpPr/>
            <p:nvPr/>
          </p:nvSpPr>
          <p:spPr>
            <a:xfrm flipH="false" flipV="false" rot="0">
              <a:off x="0" y="0"/>
              <a:ext cx="905042" cy="422066"/>
            </a:xfrm>
            <a:custGeom>
              <a:avLst/>
              <a:gdLst/>
              <a:ahLst/>
              <a:cxnLst/>
              <a:rect r="r" b="b" t="t" l="l"/>
              <a:pathLst>
                <a:path h="422066" w="905042">
                  <a:moveTo>
                    <a:pt x="104194" y="0"/>
                  </a:moveTo>
                  <a:lnTo>
                    <a:pt x="800848" y="0"/>
                  </a:lnTo>
                  <a:cubicBezTo>
                    <a:pt x="858393" y="0"/>
                    <a:pt x="905042" y="46649"/>
                    <a:pt x="905042" y="104194"/>
                  </a:cubicBezTo>
                  <a:lnTo>
                    <a:pt x="905042" y="317872"/>
                  </a:lnTo>
                  <a:cubicBezTo>
                    <a:pt x="905042" y="345506"/>
                    <a:pt x="894065" y="372008"/>
                    <a:pt x="874525" y="391548"/>
                  </a:cubicBezTo>
                  <a:cubicBezTo>
                    <a:pt x="854984" y="411088"/>
                    <a:pt x="828482" y="422066"/>
                    <a:pt x="800848" y="422066"/>
                  </a:cubicBezTo>
                  <a:lnTo>
                    <a:pt x="104194" y="422066"/>
                  </a:lnTo>
                  <a:cubicBezTo>
                    <a:pt x="76560" y="422066"/>
                    <a:pt x="50058" y="411088"/>
                    <a:pt x="30518" y="391548"/>
                  </a:cubicBezTo>
                  <a:cubicBezTo>
                    <a:pt x="10978" y="372008"/>
                    <a:pt x="0" y="345506"/>
                    <a:pt x="0" y="317872"/>
                  </a:cubicBezTo>
                  <a:lnTo>
                    <a:pt x="0" y="104194"/>
                  </a:lnTo>
                  <a:cubicBezTo>
                    <a:pt x="0" y="76560"/>
                    <a:pt x="10978" y="50058"/>
                    <a:pt x="30518" y="30518"/>
                  </a:cubicBezTo>
                  <a:cubicBezTo>
                    <a:pt x="50058" y="10978"/>
                    <a:pt x="76560" y="0"/>
                    <a:pt x="104194" y="0"/>
                  </a:cubicBezTo>
                  <a:close/>
                </a:path>
              </a:pathLst>
            </a:custGeom>
            <a:solidFill>
              <a:srgbClr val="1C1C1D"/>
            </a:solidFill>
          </p:spPr>
        </p:sp>
        <p:sp>
          <p:nvSpPr>
            <p:cNvPr name="TextBox 9" id="9"/>
            <p:cNvSpPr txBox="true"/>
            <p:nvPr/>
          </p:nvSpPr>
          <p:spPr>
            <a:xfrm>
              <a:off x="0" y="-47625"/>
              <a:ext cx="905042" cy="469691"/>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2181444" y="3299769"/>
            <a:ext cx="3042838" cy="1169670"/>
          </a:xfrm>
          <a:prstGeom prst="rect">
            <a:avLst/>
          </a:prstGeom>
        </p:spPr>
        <p:txBody>
          <a:bodyPr anchor="t" rtlCol="false" tIns="0" lIns="0" bIns="0" rIns="0">
            <a:spAutoFit/>
          </a:bodyPr>
          <a:lstStyle/>
          <a:p>
            <a:pPr>
              <a:lnSpc>
                <a:spcPts val="3120"/>
              </a:lnSpc>
            </a:pPr>
            <a:r>
              <a:rPr lang="en-US" sz="2400" spc="-72">
                <a:solidFill>
                  <a:srgbClr val="F9FAF4"/>
                </a:solidFill>
                <a:latin typeface="Be Vietnam"/>
              </a:rPr>
              <a:t>Average - low public rating, high familial rating.</a:t>
            </a:r>
          </a:p>
        </p:txBody>
      </p:sp>
      <p:grpSp>
        <p:nvGrpSpPr>
          <p:cNvPr name="Group 11" id="11"/>
          <p:cNvGrpSpPr/>
          <p:nvPr/>
        </p:nvGrpSpPr>
        <p:grpSpPr>
          <a:xfrm rot="0">
            <a:off x="14053149" y="6617901"/>
            <a:ext cx="3912637" cy="1978577"/>
            <a:chOff x="0" y="0"/>
            <a:chExt cx="866503" cy="438181"/>
          </a:xfrm>
        </p:grpSpPr>
        <p:sp>
          <p:nvSpPr>
            <p:cNvPr name="Freeform 12" id="12"/>
            <p:cNvSpPr/>
            <p:nvPr/>
          </p:nvSpPr>
          <p:spPr>
            <a:xfrm flipH="false" flipV="false" rot="0">
              <a:off x="0" y="0"/>
              <a:ext cx="866503" cy="438181"/>
            </a:xfrm>
            <a:custGeom>
              <a:avLst/>
              <a:gdLst/>
              <a:ahLst/>
              <a:cxnLst/>
              <a:rect r="r" b="b" t="t" l="l"/>
              <a:pathLst>
                <a:path h="438181" w="866503">
                  <a:moveTo>
                    <a:pt x="108828" y="0"/>
                  </a:moveTo>
                  <a:lnTo>
                    <a:pt x="757675" y="0"/>
                  </a:lnTo>
                  <a:cubicBezTo>
                    <a:pt x="786538" y="0"/>
                    <a:pt x="814219" y="11466"/>
                    <a:pt x="834628" y="31875"/>
                  </a:cubicBezTo>
                  <a:cubicBezTo>
                    <a:pt x="855037" y="52284"/>
                    <a:pt x="866503" y="79965"/>
                    <a:pt x="866503" y="108828"/>
                  </a:cubicBezTo>
                  <a:lnTo>
                    <a:pt x="866503" y="329353"/>
                  </a:lnTo>
                  <a:cubicBezTo>
                    <a:pt x="866503" y="358216"/>
                    <a:pt x="855037" y="385897"/>
                    <a:pt x="834628" y="406306"/>
                  </a:cubicBezTo>
                  <a:cubicBezTo>
                    <a:pt x="814219" y="426715"/>
                    <a:pt x="786538" y="438181"/>
                    <a:pt x="757675" y="438181"/>
                  </a:cubicBezTo>
                  <a:lnTo>
                    <a:pt x="108828" y="438181"/>
                  </a:lnTo>
                  <a:cubicBezTo>
                    <a:pt x="79965" y="438181"/>
                    <a:pt x="52284" y="426715"/>
                    <a:pt x="31875" y="406306"/>
                  </a:cubicBezTo>
                  <a:cubicBezTo>
                    <a:pt x="11466" y="385897"/>
                    <a:pt x="0" y="358216"/>
                    <a:pt x="0" y="329353"/>
                  </a:cubicBezTo>
                  <a:lnTo>
                    <a:pt x="0" y="108828"/>
                  </a:lnTo>
                  <a:cubicBezTo>
                    <a:pt x="0" y="79965"/>
                    <a:pt x="11466" y="52284"/>
                    <a:pt x="31875" y="31875"/>
                  </a:cubicBezTo>
                  <a:cubicBezTo>
                    <a:pt x="52284" y="11466"/>
                    <a:pt x="79965" y="0"/>
                    <a:pt x="108828" y="0"/>
                  </a:cubicBezTo>
                  <a:close/>
                </a:path>
              </a:pathLst>
            </a:custGeom>
            <a:solidFill>
              <a:srgbClr val="1C1C1D"/>
            </a:solidFill>
          </p:spPr>
        </p:sp>
        <p:sp>
          <p:nvSpPr>
            <p:cNvPr name="TextBox 13" id="13"/>
            <p:cNvSpPr txBox="true"/>
            <p:nvPr/>
          </p:nvSpPr>
          <p:spPr>
            <a:xfrm>
              <a:off x="0" y="-47625"/>
              <a:ext cx="866503" cy="485806"/>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4462090" y="6966632"/>
            <a:ext cx="3115605" cy="1169670"/>
          </a:xfrm>
          <a:prstGeom prst="rect">
            <a:avLst/>
          </a:prstGeom>
        </p:spPr>
        <p:txBody>
          <a:bodyPr anchor="t" rtlCol="false" tIns="0" lIns="0" bIns="0" rIns="0">
            <a:spAutoFit/>
          </a:bodyPr>
          <a:lstStyle/>
          <a:p>
            <a:pPr>
              <a:lnSpc>
                <a:spcPts val="3120"/>
              </a:lnSpc>
            </a:pPr>
            <a:r>
              <a:rPr lang="en-US" sz="2400" spc="-72">
                <a:solidFill>
                  <a:srgbClr val="F9FAF4"/>
                </a:solidFill>
                <a:latin typeface="Be Vietnam"/>
              </a:rPr>
              <a:t>High public rating, average - low  rating from family &amp; friends.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5487078" y="6488305"/>
            <a:ext cx="2013900" cy="2769995"/>
            <a:chOff x="0" y="0"/>
            <a:chExt cx="446004" cy="613451"/>
          </a:xfrm>
        </p:grpSpPr>
        <p:sp>
          <p:nvSpPr>
            <p:cNvPr name="Freeform 3" id="3"/>
            <p:cNvSpPr/>
            <p:nvPr/>
          </p:nvSpPr>
          <p:spPr>
            <a:xfrm flipH="false" flipV="false" rot="0">
              <a:off x="0" y="0"/>
              <a:ext cx="446004" cy="613451"/>
            </a:xfrm>
            <a:custGeom>
              <a:avLst/>
              <a:gdLst/>
              <a:ahLst/>
              <a:cxnLst/>
              <a:rect r="r" b="b" t="t" l="l"/>
              <a:pathLst>
                <a:path h="613451" w="446004">
                  <a:moveTo>
                    <a:pt x="211433" y="0"/>
                  </a:moveTo>
                  <a:lnTo>
                    <a:pt x="234571" y="0"/>
                  </a:lnTo>
                  <a:cubicBezTo>
                    <a:pt x="351342" y="0"/>
                    <a:pt x="446004" y="94662"/>
                    <a:pt x="446004" y="211433"/>
                  </a:cubicBezTo>
                  <a:lnTo>
                    <a:pt x="446004" y="402017"/>
                  </a:lnTo>
                  <a:cubicBezTo>
                    <a:pt x="446004" y="518789"/>
                    <a:pt x="351342" y="613451"/>
                    <a:pt x="234571" y="613451"/>
                  </a:cubicBezTo>
                  <a:lnTo>
                    <a:pt x="211433" y="613451"/>
                  </a:lnTo>
                  <a:cubicBezTo>
                    <a:pt x="94662" y="613451"/>
                    <a:pt x="0" y="518789"/>
                    <a:pt x="0" y="402017"/>
                  </a:cubicBezTo>
                  <a:lnTo>
                    <a:pt x="0" y="211433"/>
                  </a:lnTo>
                  <a:cubicBezTo>
                    <a:pt x="0" y="94662"/>
                    <a:pt x="94662" y="0"/>
                    <a:pt x="211433" y="0"/>
                  </a:cubicBezTo>
                  <a:close/>
                </a:path>
              </a:pathLst>
            </a:custGeom>
            <a:solidFill>
              <a:srgbClr val="DBDBDB"/>
            </a:solidFill>
          </p:spPr>
        </p:sp>
        <p:sp>
          <p:nvSpPr>
            <p:cNvPr name="TextBox 4" id="4"/>
            <p:cNvSpPr txBox="true"/>
            <p:nvPr/>
          </p:nvSpPr>
          <p:spPr>
            <a:xfrm>
              <a:off x="0" y="-47625"/>
              <a:ext cx="446004" cy="661076"/>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2860683" y="262039"/>
            <a:ext cx="12566634" cy="9762923"/>
          </a:xfrm>
          <a:custGeom>
            <a:avLst/>
            <a:gdLst/>
            <a:ahLst/>
            <a:cxnLst/>
            <a:rect r="r" b="b" t="t" l="l"/>
            <a:pathLst>
              <a:path h="9762923" w="12566634">
                <a:moveTo>
                  <a:pt x="0" y="0"/>
                </a:moveTo>
                <a:lnTo>
                  <a:pt x="12566634" y="0"/>
                </a:lnTo>
                <a:lnTo>
                  <a:pt x="12566634" y="9762922"/>
                </a:lnTo>
                <a:lnTo>
                  <a:pt x="0" y="9762922"/>
                </a:lnTo>
                <a:lnTo>
                  <a:pt x="0" y="0"/>
                </a:lnTo>
                <a:close/>
              </a:path>
            </a:pathLst>
          </a:custGeom>
          <a:blipFill>
            <a:blip r:embed="rId2"/>
            <a:stretch>
              <a:fillRect l="-7985" t="-6414" r="-4754" b="-5721"/>
            </a:stretch>
          </a:blipFill>
        </p:spPr>
      </p:sp>
      <p:grpSp>
        <p:nvGrpSpPr>
          <p:cNvPr name="Group 6" id="6"/>
          <p:cNvGrpSpPr>
            <a:grpSpLocks noChangeAspect="true"/>
          </p:cNvGrpSpPr>
          <p:nvPr/>
        </p:nvGrpSpPr>
        <p:grpSpPr>
          <a:xfrm rot="0">
            <a:off x="10258006" y="3067400"/>
            <a:ext cx="1541774" cy="1541768"/>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8" id="8"/>
          <p:cNvGrpSpPr>
            <a:grpSpLocks noChangeAspect="true"/>
          </p:cNvGrpSpPr>
          <p:nvPr/>
        </p:nvGrpSpPr>
        <p:grpSpPr>
          <a:xfrm rot="0">
            <a:off x="10403540" y="6245657"/>
            <a:ext cx="1541774" cy="1541768"/>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10" id="10"/>
          <p:cNvGrpSpPr/>
          <p:nvPr/>
        </p:nvGrpSpPr>
        <p:grpSpPr>
          <a:xfrm rot="0">
            <a:off x="13414321" y="6426703"/>
            <a:ext cx="4086658" cy="1954321"/>
            <a:chOff x="0" y="0"/>
            <a:chExt cx="905042" cy="432809"/>
          </a:xfrm>
        </p:grpSpPr>
        <p:sp>
          <p:nvSpPr>
            <p:cNvPr name="Freeform 11" id="11"/>
            <p:cNvSpPr/>
            <p:nvPr/>
          </p:nvSpPr>
          <p:spPr>
            <a:xfrm flipH="false" flipV="false" rot="0">
              <a:off x="0" y="0"/>
              <a:ext cx="905042" cy="432809"/>
            </a:xfrm>
            <a:custGeom>
              <a:avLst/>
              <a:gdLst/>
              <a:ahLst/>
              <a:cxnLst/>
              <a:rect r="r" b="b" t="t" l="l"/>
              <a:pathLst>
                <a:path h="432809" w="905042">
                  <a:moveTo>
                    <a:pt x="104194" y="0"/>
                  </a:moveTo>
                  <a:lnTo>
                    <a:pt x="800848" y="0"/>
                  </a:lnTo>
                  <a:cubicBezTo>
                    <a:pt x="858393" y="0"/>
                    <a:pt x="905042" y="46649"/>
                    <a:pt x="905042" y="104194"/>
                  </a:cubicBezTo>
                  <a:lnTo>
                    <a:pt x="905042" y="328615"/>
                  </a:lnTo>
                  <a:cubicBezTo>
                    <a:pt x="905042" y="356249"/>
                    <a:pt x="894065" y="382751"/>
                    <a:pt x="874525" y="402292"/>
                  </a:cubicBezTo>
                  <a:cubicBezTo>
                    <a:pt x="854984" y="421832"/>
                    <a:pt x="828482" y="432809"/>
                    <a:pt x="800848" y="432809"/>
                  </a:cubicBezTo>
                  <a:lnTo>
                    <a:pt x="104194" y="432809"/>
                  </a:lnTo>
                  <a:cubicBezTo>
                    <a:pt x="76560" y="432809"/>
                    <a:pt x="50058" y="421832"/>
                    <a:pt x="30518" y="402292"/>
                  </a:cubicBezTo>
                  <a:cubicBezTo>
                    <a:pt x="10978" y="382751"/>
                    <a:pt x="0" y="356249"/>
                    <a:pt x="0" y="328615"/>
                  </a:cubicBezTo>
                  <a:lnTo>
                    <a:pt x="0" y="104194"/>
                  </a:lnTo>
                  <a:cubicBezTo>
                    <a:pt x="0" y="76560"/>
                    <a:pt x="10978" y="50058"/>
                    <a:pt x="30518" y="30518"/>
                  </a:cubicBezTo>
                  <a:cubicBezTo>
                    <a:pt x="50058" y="10978"/>
                    <a:pt x="76560" y="0"/>
                    <a:pt x="104194" y="0"/>
                  </a:cubicBezTo>
                  <a:close/>
                </a:path>
              </a:pathLst>
            </a:custGeom>
            <a:solidFill>
              <a:srgbClr val="DBDBDB"/>
            </a:solidFill>
          </p:spPr>
        </p:sp>
        <p:sp>
          <p:nvSpPr>
            <p:cNvPr name="TextBox 12" id="12"/>
            <p:cNvSpPr txBox="true"/>
            <p:nvPr/>
          </p:nvSpPr>
          <p:spPr>
            <a:xfrm>
              <a:off x="0" y="-47625"/>
              <a:ext cx="905042" cy="480434"/>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3803790" y="6761858"/>
            <a:ext cx="3366577" cy="1169670"/>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“Movers are either good or bad. I’m looking for consistency.”</a:t>
            </a:r>
          </a:p>
        </p:txBody>
      </p:sp>
      <p:grpSp>
        <p:nvGrpSpPr>
          <p:cNvPr name="Group 14" id="14"/>
          <p:cNvGrpSpPr>
            <a:grpSpLocks noChangeAspect="true"/>
          </p:cNvGrpSpPr>
          <p:nvPr/>
        </p:nvGrpSpPr>
        <p:grpSpPr>
          <a:xfrm rot="0">
            <a:off x="15644759" y="7643766"/>
            <a:ext cx="1614541" cy="1614534"/>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2425186" y="328754"/>
            <a:ext cx="13437629" cy="9629492"/>
          </a:xfrm>
          <a:custGeom>
            <a:avLst/>
            <a:gdLst/>
            <a:ahLst/>
            <a:cxnLst/>
            <a:rect r="r" b="b" t="t" l="l"/>
            <a:pathLst>
              <a:path h="9629492" w="13437629">
                <a:moveTo>
                  <a:pt x="0" y="0"/>
                </a:moveTo>
                <a:lnTo>
                  <a:pt x="13437628" y="0"/>
                </a:lnTo>
                <a:lnTo>
                  <a:pt x="13437628" y="9629492"/>
                </a:lnTo>
                <a:lnTo>
                  <a:pt x="0" y="9629492"/>
                </a:lnTo>
                <a:lnTo>
                  <a:pt x="0" y="0"/>
                </a:lnTo>
                <a:close/>
              </a:path>
            </a:pathLst>
          </a:custGeom>
          <a:blipFill>
            <a:blip r:embed="rId2"/>
            <a:stretch>
              <a:fillRect l="-2337" t="-7987" r="-2358" b="-4906"/>
            </a:stretch>
          </a:blipFill>
        </p:spPr>
      </p:sp>
      <p:grpSp>
        <p:nvGrpSpPr>
          <p:cNvPr name="Group 3" id="3"/>
          <p:cNvGrpSpPr/>
          <p:nvPr/>
        </p:nvGrpSpPr>
        <p:grpSpPr>
          <a:xfrm rot="0">
            <a:off x="11933723" y="3147601"/>
            <a:ext cx="4979885" cy="1340996"/>
            <a:chOff x="0" y="0"/>
            <a:chExt cx="1102859" cy="296981"/>
          </a:xfrm>
        </p:grpSpPr>
        <p:sp>
          <p:nvSpPr>
            <p:cNvPr name="Freeform 4" id="4"/>
            <p:cNvSpPr/>
            <p:nvPr/>
          </p:nvSpPr>
          <p:spPr>
            <a:xfrm flipH="false" flipV="false" rot="0">
              <a:off x="0" y="0"/>
              <a:ext cx="1102859" cy="296981"/>
            </a:xfrm>
            <a:custGeom>
              <a:avLst/>
              <a:gdLst/>
              <a:ahLst/>
              <a:cxnLst/>
              <a:rect r="r" b="b" t="t" l="l"/>
              <a:pathLst>
                <a:path h="296981" w="1102859">
                  <a:moveTo>
                    <a:pt x="85505" y="0"/>
                  </a:moveTo>
                  <a:lnTo>
                    <a:pt x="1017354" y="0"/>
                  </a:lnTo>
                  <a:cubicBezTo>
                    <a:pt x="1064577" y="0"/>
                    <a:pt x="1102859" y="38282"/>
                    <a:pt x="1102859" y="85505"/>
                  </a:cubicBezTo>
                  <a:lnTo>
                    <a:pt x="1102859" y="211476"/>
                  </a:lnTo>
                  <a:cubicBezTo>
                    <a:pt x="1102859" y="234153"/>
                    <a:pt x="1093850" y="255901"/>
                    <a:pt x="1077815" y="271937"/>
                  </a:cubicBezTo>
                  <a:cubicBezTo>
                    <a:pt x="1061780" y="287972"/>
                    <a:pt x="1040031" y="296981"/>
                    <a:pt x="1017354" y="296981"/>
                  </a:cubicBezTo>
                  <a:lnTo>
                    <a:pt x="85505" y="296981"/>
                  </a:lnTo>
                  <a:cubicBezTo>
                    <a:pt x="38282" y="296981"/>
                    <a:pt x="0" y="258699"/>
                    <a:pt x="0" y="211476"/>
                  </a:cubicBezTo>
                  <a:lnTo>
                    <a:pt x="0" y="85505"/>
                  </a:lnTo>
                  <a:cubicBezTo>
                    <a:pt x="0" y="62828"/>
                    <a:pt x="9009" y="41079"/>
                    <a:pt x="25044" y="25044"/>
                  </a:cubicBezTo>
                  <a:cubicBezTo>
                    <a:pt x="41079" y="9009"/>
                    <a:pt x="62828" y="0"/>
                    <a:pt x="85505" y="0"/>
                  </a:cubicBezTo>
                  <a:close/>
                </a:path>
              </a:pathLst>
            </a:custGeom>
            <a:solidFill>
              <a:srgbClr val="1C1C1D"/>
            </a:solidFill>
          </p:spPr>
        </p:sp>
        <p:sp>
          <p:nvSpPr>
            <p:cNvPr name="TextBox 5" id="5"/>
            <p:cNvSpPr txBox="true"/>
            <p:nvPr/>
          </p:nvSpPr>
          <p:spPr>
            <a:xfrm>
              <a:off x="0" y="-47625"/>
              <a:ext cx="1102859" cy="344606"/>
            </a:xfrm>
            <a:prstGeom prst="rect">
              <a:avLst/>
            </a:prstGeom>
          </p:spPr>
          <p:txBody>
            <a:bodyPr anchor="ctr" rtlCol="false" tIns="50800" lIns="50800" bIns="50800" rIns="50800"/>
            <a:lstStyle/>
            <a:p>
              <a:pPr algn="ctr">
                <a:lnSpc>
                  <a:spcPts val="2800"/>
                </a:lnSpc>
              </a:pPr>
            </a:p>
          </p:txBody>
        </p:sp>
      </p:grpSp>
      <p:sp>
        <p:nvSpPr>
          <p:cNvPr name="TextBox 6" id="6"/>
          <p:cNvSpPr txBox="true"/>
          <p:nvPr/>
        </p:nvSpPr>
        <p:spPr>
          <a:xfrm rot="0">
            <a:off x="12271600" y="3391201"/>
            <a:ext cx="4279876" cy="779145"/>
          </a:xfrm>
          <a:prstGeom prst="rect">
            <a:avLst/>
          </a:prstGeom>
        </p:spPr>
        <p:txBody>
          <a:bodyPr anchor="t" rtlCol="false" tIns="0" lIns="0" bIns="0" rIns="0">
            <a:spAutoFit/>
          </a:bodyPr>
          <a:lstStyle/>
          <a:p>
            <a:pPr>
              <a:lnSpc>
                <a:spcPts val="3120"/>
              </a:lnSpc>
            </a:pPr>
            <a:r>
              <a:rPr lang="en-US" sz="2400" spc="-72">
                <a:solidFill>
                  <a:srgbClr val="F9FAF4"/>
                </a:solidFill>
                <a:latin typeface="Be Vietnam"/>
              </a:rPr>
              <a:t>Highly reviewed by public, but bad review from friend.</a:t>
            </a:r>
          </a:p>
        </p:txBody>
      </p:sp>
      <p:sp>
        <p:nvSpPr>
          <p:cNvPr name="AutoShape 7" id="7"/>
          <p:cNvSpPr/>
          <p:nvPr/>
        </p:nvSpPr>
        <p:spPr>
          <a:xfrm flipH="true">
            <a:off x="9590726" y="3818099"/>
            <a:ext cx="2342997" cy="402490"/>
          </a:xfrm>
          <a:prstGeom prst="line">
            <a:avLst/>
          </a:prstGeom>
          <a:ln cap="flat" w="38100">
            <a:solidFill>
              <a:srgbClr val="1C1C1D"/>
            </a:solidFill>
            <a:prstDash val="solid"/>
            <a:headEnd type="none" len="sm" w="sm"/>
            <a:tailEnd type="arrow" len="sm" w="med"/>
          </a:ln>
        </p:spPr>
      </p:sp>
      <p:sp>
        <p:nvSpPr>
          <p:cNvPr name="AutoShape 8" id="8"/>
          <p:cNvSpPr/>
          <p:nvPr/>
        </p:nvSpPr>
        <p:spPr>
          <a:xfrm flipH="true">
            <a:off x="12881217" y="4488598"/>
            <a:ext cx="1542449" cy="1003401"/>
          </a:xfrm>
          <a:prstGeom prst="line">
            <a:avLst/>
          </a:prstGeom>
          <a:ln cap="flat" w="38100">
            <a:solidFill>
              <a:srgbClr val="1C1C1D"/>
            </a:solidFill>
            <a:prstDash val="solid"/>
            <a:headEnd type="none" len="sm" w="sm"/>
            <a:tailEnd type="arrow" len="sm" w="med"/>
          </a:ln>
        </p:spPr>
      </p:sp>
      <p:grpSp>
        <p:nvGrpSpPr>
          <p:cNvPr name="Group 9" id="9"/>
          <p:cNvGrpSpPr/>
          <p:nvPr/>
        </p:nvGrpSpPr>
        <p:grpSpPr>
          <a:xfrm rot="0">
            <a:off x="12644003" y="6768559"/>
            <a:ext cx="4979885" cy="1340996"/>
            <a:chOff x="0" y="0"/>
            <a:chExt cx="1102859" cy="296981"/>
          </a:xfrm>
        </p:grpSpPr>
        <p:sp>
          <p:nvSpPr>
            <p:cNvPr name="Freeform 10" id="10"/>
            <p:cNvSpPr/>
            <p:nvPr/>
          </p:nvSpPr>
          <p:spPr>
            <a:xfrm flipH="false" flipV="false" rot="0">
              <a:off x="0" y="0"/>
              <a:ext cx="1102859" cy="296981"/>
            </a:xfrm>
            <a:custGeom>
              <a:avLst/>
              <a:gdLst/>
              <a:ahLst/>
              <a:cxnLst/>
              <a:rect r="r" b="b" t="t" l="l"/>
              <a:pathLst>
                <a:path h="296981" w="1102859">
                  <a:moveTo>
                    <a:pt x="85505" y="0"/>
                  </a:moveTo>
                  <a:lnTo>
                    <a:pt x="1017354" y="0"/>
                  </a:lnTo>
                  <a:cubicBezTo>
                    <a:pt x="1064577" y="0"/>
                    <a:pt x="1102859" y="38282"/>
                    <a:pt x="1102859" y="85505"/>
                  </a:cubicBezTo>
                  <a:lnTo>
                    <a:pt x="1102859" y="211476"/>
                  </a:lnTo>
                  <a:cubicBezTo>
                    <a:pt x="1102859" y="234153"/>
                    <a:pt x="1093850" y="255901"/>
                    <a:pt x="1077815" y="271937"/>
                  </a:cubicBezTo>
                  <a:cubicBezTo>
                    <a:pt x="1061780" y="287972"/>
                    <a:pt x="1040031" y="296981"/>
                    <a:pt x="1017354" y="296981"/>
                  </a:cubicBezTo>
                  <a:lnTo>
                    <a:pt x="85505" y="296981"/>
                  </a:lnTo>
                  <a:cubicBezTo>
                    <a:pt x="38282" y="296981"/>
                    <a:pt x="0" y="258699"/>
                    <a:pt x="0" y="211476"/>
                  </a:cubicBezTo>
                  <a:lnTo>
                    <a:pt x="0" y="85505"/>
                  </a:lnTo>
                  <a:cubicBezTo>
                    <a:pt x="0" y="62828"/>
                    <a:pt x="9009" y="41079"/>
                    <a:pt x="25044" y="25044"/>
                  </a:cubicBezTo>
                  <a:cubicBezTo>
                    <a:pt x="41079" y="9009"/>
                    <a:pt x="62828" y="0"/>
                    <a:pt x="85505" y="0"/>
                  </a:cubicBezTo>
                  <a:close/>
                </a:path>
              </a:pathLst>
            </a:custGeom>
            <a:solidFill>
              <a:srgbClr val="1C1C1D"/>
            </a:solidFill>
          </p:spPr>
        </p:sp>
        <p:sp>
          <p:nvSpPr>
            <p:cNvPr name="TextBox 11" id="11"/>
            <p:cNvSpPr txBox="true"/>
            <p:nvPr/>
          </p:nvSpPr>
          <p:spPr>
            <a:xfrm>
              <a:off x="0" y="-47625"/>
              <a:ext cx="1102859" cy="344606"/>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2981880" y="7012159"/>
            <a:ext cx="4279876" cy="779145"/>
          </a:xfrm>
          <a:prstGeom prst="rect">
            <a:avLst/>
          </a:prstGeom>
        </p:spPr>
        <p:txBody>
          <a:bodyPr anchor="t" rtlCol="false" tIns="0" lIns="0" bIns="0" rIns="0">
            <a:spAutoFit/>
          </a:bodyPr>
          <a:lstStyle/>
          <a:p>
            <a:pPr>
              <a:lnSpc>
                <a:spcPts val="3120"/>
              </a:lnSpc>
            </a:pPr>
            <a:r>
              <a:rPr lang="en-US" sz="2400" spc="-72">
                <a:solidFill>
                  <a:srgbClr val="F9FAF4"/>
                </a:solidFill>
                <a:latin typeface="Be Vietnam"/>
              </a:rPr>
              <a:t>Average-low public review, but highly reviewed by friends.</a:t>
            </a:r>
          </a:p>
        </p:txBody>
      </p:sp>
      <p:sp>
        <p:nvSpPr>
          <p:cNvPr name="AutoShape 13" id="13"/>
          <p:cNvSpPr/>
          <p:nvPr/>
        </p:nvSpPr>
        <p:spPr>
          <a:xfrm flipH="true">
            <a:off x="14434054" y="8109555"/>
            <a:ext cx="699892" cy="720430"/>
          </a:xfrm>
          <a:prstGeom prst="line">
            <a:avLst/>
          </a:prstGeom>
          <a:ln cap="flat" w="38100">
            <a:solidFill>
              <a:srgbClr val="1C1C1D"/>
            </a:solidFill>
            <a:prstDash val="solid"/>
            <a:headEnd type="none" len="sm" w="sm"/>
            <a:tailEnd type="arrow" len="sm" w="med"/>
          </a:ln>
        </p:spPr>
      </p:sp>
      <p:sp>
        <p:nvSpPr>
          <p:cNvPr name="AutoShape 14" id="14"/>
          <p:cNvSpPr/>
          <p:nvPr/>
        </p:nvSpPr>
        <p:spPr>
          <a:xfrm flipH="true" flipV="true">
            <a:off x="9587501" y="7439057"/>
            <a:ext cx="3056502" cy="0"/>
          </a:xfrm>
          <a:prstGeom prst="line">
            <a:avLst/>
          </a:prstGeom>
          <a:ln cap="flat" w="38100">
            <a:solidFill>
              <a:srgbClr val="1C1C1D"/>
            </a:solidFill>
            <a:prstDash val="solid"/>
            <a:headEnd type="none" len="sm" w="sm"/>
            <a:tailEnd type="arrow" len="sm" w="med"/>
          </a:ln>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Freeform 2" id="2"/>
          <p:cNvSpPr/>
          <p:nvPr/>
        </p:nvSpPr>
        <p:spPr>
          <a:xfrm flipH="false" flipV="false" rot="0">
            <a:off x="2425186" y="328754"/>
            <a:ext cx="13437629" cy="9629492"/>
          </a:xfrm>
          <a:custGeom>
            <a:avLst/>
            <a:gdLst/>
            <a:ahLst/>
            <a:cxnLst/>
            <a:rect r="r" b="b" t="t" l="l"/>
            <a:pathLst>
              <a:path h="9629492" w="13437629">
                <a:moveTo>
                  <a:pt x="0" y="0"/>
                </a:moveTo>
                <a:lnTo>
                  <a:pt x="13437628" y="0"/>
                </a:lnTo>
                <a:lnTo>
                  <a:pt x="13437628" y="9629492"/>
                </a:lnTo>
                <a:lnTo>
                  <a:pt x="0" y="9629492"/>
                </a:lnTo>
                <a:lnTo>
                  <a:pt x="0" y="0"/>
                </a:lnTo>
                <a:close/>
              </a:path>
            </a:pathLst>
          </a:custGeom>
          <a:blipFill>
            <a:blip r:embed="rId2"/>
            <a:stretch>
              <a:fillRect l="-2337" t="-7987" r="-2358" b="-4906"/>
            </a:stretch>
          </a:blipFill>
        </p:spPr>
      </p:sp>
      <p:grpSp>
        <p:nvGrpSpPr>
          <p:cNvPr name="Group 3" id="3"/>
          <p:cNvGrpSpPr>
            <a:grpSpLocks noChangeAspect="true"/>
          </p:cNvGrpSpPr>
          <p:nvPr/>
        </p:nvGrpSpPr>
        <p:grpSpPr>
          <a:xfrm rot="0">
            <a:off x="13026231" y="6294168"/>
            <a:ext cx="1541774" cy="1541768"/>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5" id="5"/>
          <p:cNvGrpSpPr>
            <a:grpSpLocks noChangeAspect="true"/>
          </p:cNvGrpSpPr>
          <p:nvPr/>
        </p:nvGrpSpPr>
        <p:grpSpPr>
          <a:xfrm rot="0">
            <a:off x="10185240" y="6221401"/>
            <a:ext cx="1541774" cy="1541768"/>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7" id="7"/>
          <p:cNvGrpSpPr>
            <a:grpSpLocks noChangeAspect="true"/>
          </p:cNvGrpSpPr>
          <p:nvPr/>
        </p:nvGrpSpPr>
        <p:grpSpPr>
          <a:xfrm rot="0">
            <a:off x="11581479" y="6221401"/>
            <a:ext cx="1614541" cy="1614534"/>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Results</a:t>
            </a:r>
          </a:p>
        </p:txBody>
      </p:sp>
      <p:grpSp>
        <p:nvGrpSpPr>
          <p:cNvPr name="Group 6" id="6"/>
          <p:cNvGrpSpPr/>
          <p:nvPr/>
        </p:nvGrpSpPr>
        <p:grpSpPr>
          <a:xfrm rot="0">
            <a:off x="801796" y="3178332"/>
            <a:ext cx="5186364" cy="6709499"/>
            <a:chOff x="0" y="0"/>
            <a:chExt cx="1148586" cy="1485904"/>
          </a:xfrm>
        </p:grpSpPr>
        <p:sp>
          <p:nvSpPr>
            <p:cNvPr name="Freeform 7" id="7"/>
            <p:cNvSpPr/>
            <p:nvPr/>
          </p:nvSpPr>
          <p:spPr>
            <a:xfrm flipH="false" flipV="false" rot="0">
              <a:off x="0" y="0"/>
              <a:ext cx="1148586" cy="1485904"/>
            </a:xfrm>
            <a:custGeom>
              <a:avLst/>
              <a:gdLst/>
              <a:ahLst/>
              <a:cxnLst/>
              <a:rect r="r" b="b" t="t" l="l"/>
              <a:pathLst>
                <a:path h="1485904" w="1148586">
                  <a:moveTo>
                    <a:pt x="82101" y="0"/>
                  </a:moveTo>
                  <a:lnTo>
                    <a:pt x="1066485" y="0"/>
                  </a:lnTo>
                  <a:cubicBezTo>
                    <a:pt x="1111828" y="0"/>
                    <a:pt x="1148586" y="36758"/>
                    <a:pt x="1148586" y="82101"/>
                  </a:cubicBezTo>
                  <a:lnTo>
                    <a:pt x="1148586" y="1403803"/>
                  </a:lnTo>
                  <a:cubicBezTo>
                    <a:pt x="1148586" y="1449146"/>
                    <a:pt x="1111828" y="1485904"/>
                    <a:pt x="1066485" y="1485904"/>
                  </a:cubicBezTo>
                  <a:lnTo>
                    <a:pt x="82101" y="1485904"/>
                  </a:lnTo>
                  <a:cubicBezTo>
                    <a:pt x="36758" y="1485904"/>
                    <a:pt x="0" y="1449146"/>
                    <a:pt x="0" y="1403803"/>
                  </a:cubicBezTo>
                  <a:lnTo>
                    <a:pt x="0" y="82101"/>
                  </a:lnTo>
                  <a:cubicBezTo>
                    <a:pt x="0" y="36758"/>
                    <a:pt x="36758" y="0"/>
                    <a:pt x="82101" y="0"/>
                  </a:cubicBezTo>
                  <a:close/>
                </a:path>
              </a:pathLst>
            </a:custGeom>
            <a:solidFill>
              <a:srgbClr val="907CE1"/>
            </a:solidFill>
          </p:spPr>
        </p:sp>
        <p:sp>
          <p:nvSpPr>
            <p:cNvPr name="TextBox 8" id="8"/>
            <p:cNvSpPr txBox="true"/>
            <p:nvPr/>
          </p:nvSpPr>
          <p:spPr>
            <a:xfrm>
              <a:off x="0" y="-47625"/>
              <a:ext cx="1148586" cy="1533529"/>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4779409" y="725179"/>
            <a:ext cx="1208752" cy="1321697"/>
          </a:xfrm>
          <a:custGeom>
            <a:avLst/>
            <a:gdLst/>
            <a:ahLst/>
            <a:cxnLst/>
            <a:rect r="r" b="b" t="t" l="l"/>
            <a:pathLst>
              <a:path h="1321697" w="1208752">
                <a:moveTo>
                  <a:pt x="0" y="0"/>
                </a:moveTo>
                <a:lnTo>
                  <a:pt x="1208752" y="0"/>
                </a:lnTo>
                <a:lnTo>
                  <a:pt x="1208752" y="1321697"/>
                </a:lnTo>
                <a:lnTo>
                  <a:pt x="0" y="132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6701299" y="3193170"/>
            <a:ext cx="4624880" cy="6709499"/>
            <a:chOff x="0" y="0"/>
            <a:chExt cx="1024239" cy="1485904"/>
          </a:xfrm>
        </p:grpSpPr>
        <p:sp>
          <p:nvSpPr>
            <p:cNvPr name="Freeform 11" id="11"/>
            <p:cNvSpPr/>
            <p:nvPr/>
          </p:nvSpPr>
          <p:spPr>
            <a:xfrm flipH="false" flipV="false" rot="0">
              <a:off x="0" y="0"/>
              <a:ext cx="1024239" cy="1485904"/>
            </a:xfrm>
            <a:custGeom>
              <a:avLst/>
              <a:gdLst/>
              <a:ahLst/>
              <a:cxnLst/>
              <a:rect r="r" b="b" t="t" l="l"/>
              <a:pathLst>
                <a:path h="1485904" w="1024239">
                  <a:moveTo>
                    <a:pt x="92068" y="0"/>
                  </a:moveTo>
                  <a:lnTo>
                    <a:pt x="932170" y="0"/>
                  </a:lnTo>
                  <a:cubicBezTo>
                    <a:pt x="956588" y="0"/>
                    <a:pt x="980006" y="9700"/>
                    <a:pt x="997272" y="26966"/>
                  </a:cubicBezTo>
                  <a:cubicBezTo>
                    <a:pt x="1014538" y="44232"/>
                    <a:pt x="1024239" y="67650"/>
                    <a:pt x="1024239" y="92068"/>
                  </a:cubicBezTo>
                  <a:lnTo>
                    <a:pt x="1024239" y="1393835"/>
                  </a:lnTo>
                  <a:cubicBezTo>
                    <a:pt x="1024239" y="1418254"/>
                    <a:pt x="1014538" y="1441671"/>
                    <a:pt x="997272" y="1458938"/>
                  </a:cubicBezTo>
                  <a:cubicBezTo>
                    <a:pt x="980006" y="1476204"/>
                    <a:pt x="956588" y="1485904"/>
                    <a:pt x="932170" y="1485904"/>
                  </a:cubicBezTo>
                  <a:lnTo>
                    <a:pt x="92068" y="1485904"/>
                  </a:lnTo>
                  <a:cubicBezTo>
                    <a:pt x="41220" y="1485904"/>
                    <a:pt x="0" y="1444683"/>
                    <a:pt x="0" y="1393835"/>
                  </a:cubicBezTo>
                  <a:lnTo>
                    <a:pt x="0" y="92068"/>
                  </a:lnTo>
                  <a:cubicBezTo>
                    <a:pt x="0" y="41220"/>
                    <a:pt x="41220" y="0"/>
                    <a:pt x="92068" y="0"/>
                  </a:cubicBezTo>
                  <a:close/>
                </a:path>
              </a:pathLst>
            </a:custGeom>
            <a:solidFill>
              <a:srgbClr val="DBDBDB"/>
            </a:solidFill>
          </p:spPr>
        </p:sp>
        <p:sp>
          <p:nvSpPr>
            <p:cNvPr name="TextBox 12" id="12"/>
            <p:cNvSpPr txBox="true"/>
            <p:nvPr/>
          </p:nvSpPr>
          <p:spPr>
            <a:xfrm>
              <a:off x="0" y="-47625"/>
              <a:ext cx="1024239" cy="1533529"/>
            </a:xfrm>
            <a:prstGeom prst="rect">
              <a:avLst/>
            </a:prstGeom>
          </p:spPr>
          <p:txBody>
            <a:bodyPr anchor="ctr" rtlCol="false" tIns="50800" lIns="50800" bIns="50800" rIns="50800"/>
            <a:lstStyle/>
            <a:p>
              <a:pPr algn="ctr">
                <a:lnSpc>
                  <a:spcPts val="2800"/>
                </a:lnSpc>
              </a:pPr>
            </a:p>
          </p:txBody>
        </p:sp>
      </p:grpSp>
      <p:sp>
        <p:nvSpPr>
          <p:cNvPr name="Freeform 13" id="13"/>
          <p:cNvSpPr/>
          <p:nvPr/>
        </p:nvSpPr>
        <p:spPr>
          <a:xfrm flipH="false" flipV="false" rot="0">
            <a:off x="12281519" y="3193170"/>
            <a:ext cx="5270946" cy="6284288"/>
          </a:xfrm>
          <a:custGeom>
            <a:avLst/>
            <a:gdLst/>
            <a:ahLst/>
            <a:cxnLst/>
            <a:rect r="r" b="b" t="t" l="l"/>
            <a:pathLst>
              <a:path h="6284288" w="5270946">
                <a:moveTo>
                  <a:pt x="0" y="0"/>
                </a:moveTo>
                <a:lnTo>
                  <a:pt x="5270946" y="0"/>
                </a:lnTo>
                <a:lnTo>
                  <a:pt x="5270946" y="6284287"/>
                </a:lnTo>
                <a:lnTo>
                  <a:pt x="0" y="6284287"/>
                </a:lnTo>
                <a:lnTo>
                  <a:pt x="0" y="0"/>
                </a:lnTo>
                <a:close/>
              </a:path>
            </a:pathLst>
          </a:custGeom>
          <a:blipFill>
            <a:blip r:embed="rId4"/>
            <a:stretch>
              <a:fillRect l="0" t="0" r="0" b="0"/>
            </a:stretch>
          </a:blipFill>
        </p:spPr>
      </p:sp>
      <p:sp>
        <p:nvSpPr>
          <p:cNvPr name="TextBox 14" id="14"/>
          <p:cNvSpPr txBox="true"/>
          <p:nvPr/>
        </p:nvSpPr>
        <p:spPr>
          <a:xfrm rot="0">
            <a:off x="7142145" y="3711486"/>
            <a:ext cx="4755744" cy="567690"/>
          </a:xfrm>
          <a:prstGeom prst="rect">
            <a:avLst/>
          </a:prstGeom>
        </p:spPr>
        <p:txBody>
          <a:bodyPr anchor="t" rtlCol="false" tIns="0" lIns="0" bIns="0" rIns="0">
            <a:spAutoFit/>
          </a:bodyPr>
          <a:lstStyle/>
          <a:p>
            <a:pPr>
              <a:lnSpc>
                <a:spcPts val="4500"/>
              </a:lnSpc>
            </a:pPr>
            <a:r>
              <a:rPr lang="en-US" sz="3600" spc="-107">
                <a:solidFill>
                  <a:srgbClr val="000000"/>
                </a:solidFill>
                <a:latin typeface="Be Vietnam"/>
              </a:rPr>
              <a:t>What didn’t work</a:t>
            </a:r>
          </a:p>
        </p:txBody>
      </p:sp>
      <p:sp>
        <p:nvSpPr>
          <p:cNvPr name="TextBox 15" id="15"/>
          <p:cNvSpPr txBox="true"/>
          <p:nvPr/>
        </p:nvSpPr>
        <p:spPr>
          <a:xfrm rot="0">
            <a:off x="1223593" y="3696648"/>
            <a:ext cx="475574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a:rPr>
              <a:t>What worked</a:t>
            </a:r>
          </a:p>
        </p:txBody>
      </p:sp>
      <p:sp>
        <p:nvSpPr>
          <p:cNvPr name="TextBox 16" id="16"/>
          <p:cNvSpPr txBox="true"/>
          <p:nvPr/>
        </p:nvSpPr>
        <p:spPr>
          <a:xfrm rot="0">
            <a:off x="967157" y="4612717"/>
            <a:ext cx="4751128" cy="4864741"/>
          </a:xfrm>
          <a:prstGeom prst="rect">
            <a:avLst/>
          </a:prstGeom>
        </p:spPr>
        <p:txBody>
          <a:bodyPr anchor="t" rtlCol="false" tIns="0" lIns="0" bIns="0" rIns="0">
            <a:spAutoFit/>
          </a:bodyPr>
          <a:lstStyle/>
          <a:p>
            <a:pPr marL="669241" indent="-334620" lvl="1">
              <a:lnSpc>
                <a:spcPts val="4339"/>
              </a:lnSpc>
              <a:buFont typeface="Arial"/>
              <a:buChar char="•"/>
            </a:pPr>
            <a:r>
              <a:rPr lang="en-US" sz="3099" spc="-30">
                <a:solidFill>
                  <a:srgbClr val="F9FAF4"/>
                </a:solidFill>
                <a:latin typeface="Be Vietnam"/>
              </a:rPr>
              <a:t>Prototype was  straightforward</a:t>
            </a:r>
          </a:p>
          <a:p>
            <a:pPr marL="669241" indent="-334620" lvl="1">
              <a:lnSpc>
                <a:spcPts val="4339"/>
              </a:lnSpc>
              <a:buFont typeface="Arial"/>
              <a:buChar char="•"/>
            </a:pPr>
            <a:r>
              <a:rPr lang="en-US" sz="3099" spc="-30">
                <a:solidFill>
                  <a:srgbClr val="F9FAF4"/>
                </a:solidFill>
                <a:latin typeface="Be Vietnam"/>
              </a:rPr>
              <a:t>People </a:t>
            </a:r>
            <a:r>
              <a:rPr lang="en-US" sz="3099" spc="-30">
                <a:solidFill>
                  <a:srgbClr val="F9FAF4"/>
                </a:solidFill>
                <a:latin typeface="Be Vietnam Ultra-Bold"/>
              </a:rPr>
              <a:t>nearly always picked the service with better friend reviews</a:t>
            </a:r>
            <a:r>
              <a:rPr lang="en-US" sz="3099" spc="-30">
                <a:solidFill>
                  <a:srgbClr val="F9FAF4"/>
                </a:solidFill>
                <a:latin typeface="Be Vietnam"/>
              </a:rPr>
              <a:t>, even if public reviews were equally good and more numerous</a:t>
            </a:r>
          </a:p>
        </p:txBody>
      </p:sp>
      <p:sp>
        <p:nvSpPr>
          <p:cNvPr name="TextBox 17" id="17"/>
          <p:cNvSpPr txBox="true"/>
          <p:nvPr/>
        </p:nvSpPr>
        <p:spPr>
          <a:xfrm rot="0">
            <a:off x="6904023" y="4627554"/>
            <a:ext cx="3872660" cy="4864741"/>
          </a:xfrm>
          <a:prstGeom prst="rect">
            <a:avLst/>
          </a:prstGeom>
        </p:spPr>
        <p:txBody>
          <a:bodyPr anchor="t" rtlCol="false" tIns="0" lIns="0" bIns="0" rIns="0">
            <a:spAutoFit/>
          </a:bodyPr>
          <a:lstStyle/>
          <a:p>
            <a:pPr marL="669241" indent="-334620" lvl="1">
              <a:lnSpc>
                <a:spcPts val="4339"/>
              </a:lnSpc>
              <a:buFont typeface="Arial"/>
              <a:buChar char="•"/>
            </a:pPr>
            <a:r>
              <a:rPr lang="en-US" sz="3099" spc="-30">
                <a:solidFill>
                  <a:srgbClr val="000000"/>
                </a:solidFill>
                <a:latin typeface="Be Vietnam"/>
              </a:rPr>
              <a:t>When it came to less personal services like moving services, some people were more inclinced to trust the public reviews</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776427"/>
            <a:ext cx="11763302"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Results</a:t>
            </a:r>
          </a:p>
        </p:txBody>
      </p:sp>
      <p:grpSp>
        <p:nvGrpSpPr>
          <p:cNvPr name="Group 6" id="6"/>
          <p:cNvGrpSpPr/>
          <p:nvPr/>
        </p:nvGrpSpPr>
        <p:grpSpPr>
          <a:xfrm rot="0">
            <a:off x="801796" y="3178332"/>
            <a:ext cx="11010315" cy="6709499"/>
            <a:chOff x="0" y="0"/>
            <a:chExt cx="2438374" cy="1485904"/>
          </a:xfrm>
        </p:grpSpPr>
        <p:sp>
          <p:nvSpPr>
            <p:cNvPr name="Freeform 7" id="7"/>
            <p:cNvSpPr/>
            <p:nvPr/>
          </p:nvSpPr>
          <p:spPr>
            <a:xfrm flipH="false" flipV="false" rot="0">
              <a:off x="0" y="0"/>
              <a:ext cx="2438374" cy="1485904"/>
            </a:xfrm>
            <a:custGeom>
              <a:avLst/>
              <a:gdLst/>
              <a:ahLst/>
              <a:cxnLst/>
              <a:rect r="r" b="b" t="t" l="l"/>
              <a:pathLst>
                <a:path h="1485904" w="2438374">
                  <a:moveTo>
                    <a:pt x="38673" y="0"/>
                  </a:moveTo>
                  <a:lnTo>
                    <a:pt x="2399701" y="0"/>
                  </a:lnTo>
                  <a:cubicBezTo>
                    <a:pt x="2421060" y="0"/>
                    <a:pt x="2438374" y="17315"/>
                    <a:pt x="2438374" y="38673"/>
                  </a:cubicBezTo>
                  <a:lnTo>
                    <a:pt x="2438374" y="1447231"/>
                  </a:lnTo>
                  <a:cubicBezTo>
                    <a:pt x="2438374" y="1457487"/>
                    <a:pt x="2434300" y="1467324"/>
                    <a:pt x="2427047" y="1474577"/>
                  </a:cubicBezTo>
                  <a:cubicBezTo>
                    <a:pt x="2419795" y="1481829"/>
                    <a:pt x="2409958" y="1485904"/>
                    <a:pt x="2399701" y="1485904"/>
                  </a:cubicBezTo>
                  <a:lnTo>
                    <a:pt x="38673" y="1485904"/>
                  </a:lnTo>
                  <a:cubicBezTo>
                    <a:pt x="17315" y="1485904"/>
                    <a:pt x="0" y="1468589"/>
                    <a:pt x="0" y="1447231"/>
                  </a:cubicBezTo>
                  <a:lnTo>
                    <a:pt x="0" y="38673"/>
                  </a:lnTo>
                  <a:cubicBezTo>
                    <a:pt x="0" y="17315"/>
                    <a:pt x="17315" y="0"/>
                    <a:pt x="38673" y="0"/>
                  </a:cubicBezTo>
                  <a:close/>
                </a:path>
              </a:pathLst>
            </a:custGeom>
            <a:solidFill>
              <a:srgbClr val="907CE1"/>
            </a:solidFill>
          </p:spPr>
        </p:sp>
        <p:sp>
          <p:nvSpPr>
            <p:cNvPr name="TextBox 8" id="8"/>
            <p:cNvSpPr txBox="true"/>
            <p:nvPr/>
          </p:nvSpPr>
          <p:spPr>
            <a:xfrm>
              <a:off x="0" y="-47625"/>
              <a:ext cx="2438374" cy="1533529"/>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4779409" y="725179"/>
            <a:ext cx="1208752" cy="1321697"/>
          </a:xfrm>
          <a:custGeom>
            <a:avLst/>
            <a:gdLst/>
            <a:ahLst/>
            <a:cxnLst/>
            <a:rect r="r" b="b" t="t" l="l"/>
            <a:pathLst>
              <a:path h="1321697" w="1208752">
                <a:moveTo>
                  <a:pt x="0" y="0"/>
                </a:moveTo>
                <a:lnTo>
                  <a:pt x="1208752" y="0"/>
                </a:lnTo>
                <a:lnTo>
                  <a:pt x="1208752" y="1321697"/>
                </a:lnTo>
                <a:lnTo>
                  <a:pt x="0" y="13216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816871" y="3637208"/>
            <a:ext cx="4442429" cy="4114800"/>
          </a:xfrm>
          <a:custGeom>
            <a:avLst/>
            <a:gdLst/>
            <a:ahLst/>
            <a:cxnLst/>
            <a:rect r="r" b="b" t="t" l="l"/>
            <a:pathLst>
              <a:path h="4114800" w="4442429">
                <a:moveTo>
                  <a:pt x="0" y="0"/>
                </a:moveTo>
                <a:lnTo>
                  <a:pt x="4442429" y="0"/>
                </a:lnTo>
                <a:lnTo>
                  <a:pt x="44424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314237" y="3696648"/>
            <a:ext cx="4755744" cy="567690"/>
          </a:xfrm>
          <a:prstGeom prst="rect">
            <a:avLst/>
          </a:prstGeom>
        </p:spPr>
        <p:txBody>
          <a:bodyPr anchor="t" rtlCol="false" tIns="0" lIns="0" bIns="0" rIns="0">
            <a:spAutoFit/>
          </a:bodyPr>
          <a:lstStyle/>
          <a:p>
            <a:pPr>
              <a:lnSpc>
                <a:spcPts val="4500"/>
              </a:lnSpc>
            </a:pPr>
            <a:r>
              <a:rPr lang="en-US" sz="3600" spc="-107">
                <a:solidFill>
                  <a:srgbClr val="F9FAF4"/>
                </a:solidFill>
                <a:latin typeface="Be Vietnam"/>
              </a:rPr>
              <a:t>New Learnings</a:t>
            </a:r>
          </a:p>
        </p:txBody>
      </p:sp>
      <p:sp>
        <p:nvSpPr>
          <p:cNvPr name="TextBox 12" id="12"/>
          <p:cNvSpPr txBox="true"/>
          <p:nvPr/>
        </p:nvSpPr>
        <p:spPr>
          <a:xfrm rot="0">
            <a:off x="1057801" y="4612717"/>
            <a:ext cx="10386606" cy="4321816"/>
          </a:xfrm>
          <a:prstGeom prst="rect">
            <a:avLst/>
          </a:prstGeom>
        </p:spPr>
        <p:txBody>
          <a:bodyPr anchor="t" rtlCol="false" tIns="0" lIns="0" bIns="0" rIns="0">
            <a:spAutoFit/>
          </a:bodyPr>
          <a:lstStyle/>
          <a:p>
            <a:pPr marL="669241" indent="-334620" lvl="1">
              <a:lnSpc>
                <a:spcPts val="4339"/>
              </a:lnSpc>
              <a:buFont typeface="Arial"/>
              <a:buChar char="•"/>
            </a:pPr>
            <a:r>
              <a:rPr lang="en-US" sz="3099" spc="-30">
                <a:solidFill>
                  <a:srgbClr val="F9FAF4"/>
                </a:solidFill>
                <a:latin typeface="Be Vietnam"/>
              </a:rPr>
              <a:t>People place </a:t>
            </a:r>
            <a:r>
              <a:rPr lang="en-US" sz="3099" spc="-30">
                <a:solidFill>
                  <a:srgbClr val="F9FAF4"/>
                </a:solidFill>
                <a:latin typeface="Be Vietnam Ultra-Bold"/>
              </a:rPr>
              <a:t>more value on friends’ opinions</a:t>
            </a:r>
            <a:r>
              <a:rPr lang="en-US" sz="3099" spc="-30">
                <a:solidFill>
                  <a:srgbClr val="F9FAF4"/>
                </a:solidFill>
                <a:latin typeface="Be Vietnam"/>
              </a:rPr>
              <a:t> when the service they are seeking is</a:t>
            </a:r>
            <a:r>
              <a:rPr lang="en-US" sz="3099" spc="-30">
                <a:solidFill>
                  <a:srgbClr val="F9FAF4"/>
                </a:solidFill>
                <a:latin typeface="Be Vietnam Ultra-Bold"/>
              </a:rPr>
              <a:t> more personal</a:t>
            </a:r>
            <a:r>
              <a:rPr lang="en-US" sz="3099" spc="-30">
                <a:solidFill>
                  <a:srgbClr val="F9FAF4"/>
                </a:solidFill>
                <a:latin typeface="Be Vietnam"/>
              </a:rPr>
              <a:t> (therapy as opposed to moving company)</a:t>
            </a:r>
          </a:p>
          <a:p>
            <a:pPr marL="669241" indent="-334620" lvl="1">
              <a:lnSpc>
                <a:spcPts val="4339"/>
              </a:lnSpc>
              <a:buFont typeface="Arial"/>
              <a:buChar char="•"/>
            </a:pPr>
            <a:r>
              <a:rPr lang="en-US" sz="3099" spc="-30">
                <a:solidFill>
                  <a:srgbClr val="F9FAF4"/>
                </a:solidFill>
                <a:latin typeface="Be Vietnam"/>
              </a:rPr>
              <a:t>People who have been reviewed poorly (Amy and Steven) were </a:t>
            </a:r>
            <a:r>
              <a:rPr lang="en-US" sz="3099" spc="-30">
                <a:solidFill>
                  <a:srgbClr val="F9FAF4"/>
                </a:solidFill>
                <a:latin typeface="Be Vietnam Ultra-Bold"/>
              </a:rPr>
              <a:t>distrustful of bad reviews online </a:t>
            </a:r>
            <a:r>
              <a:rPr lang="en-US" sz="3099" spc="-30">
                <a:solidFill>
                  <a:srgbClr val="F9FAF4"/>
                </a:solidFill>
                <a:latin typeface="Be Vietnam"/>
              </a:rPr>
              <a:t>because they know that sometimes customers have unlucky experiences</a:t>
            </a:r>
          </a:p>
          <a:p>
            <a:pPr marL="669241" indent="-334620" lvl="1">
              <a:lnSpc>
                <a:spcPts val="4339"/>
              </a:lnSpc>
              <a:buFont typeface="Arial"/>
              <a:buChar char="•"/>
            </a:pPr>
            <a:r>
              <a:rPr lang="en-US" sz="3099" spc="-30">
                <a:solidFill>
                  <a:srgbClr val="F9FAF4"/>
                </a:solidFill>
                <a:latin typeface="Be Vietnam"/>
              </a:rPr>
              <a:t>“I want to give everybody a chance”</a:t>
            </a:r>
          </a:p>
        </p:txBody>
      </p:sp>
      <p:sp>
        <p:nvSpPr>
          <p:cNvPr name="Freeform 13" id="13"/>
          <p:cNvSpPr/>
          <p:nvPr/>
        </p:nvSpPr>
        <p:spPr>
          <a:xfrm flipH="false" flipV="false" rot="0">
            <a:off x="12816871" y="8052030"/>
            <a:ext cx="4442429" cy="1376925"/>
          </a:xfrm>
          <a:custGeom>
            <a:avLst/>
            <a:gdLst/>
            <a:ahLst/>
            <a:cxnLst/>
            <a:rect r="r" b="b" t="t" l="l"/>
            <a:pathLst>
              <a:path h="1376925" w="4442429">
                <a:moveTo>
                  <a:pt x="0" y="0"/>
                </a:moveTo>
                <a:lnTo>
                  <a:pt x="4442429" y="0"/>
                </a:lnTo>
                <a:lnTo>
                  <a:pt x="4442429" y="1376925"/>
                </a:lnTo>
                <a:lnTo>
                  <a:pt x="0" y="1376925"/>
                </a:lnTo>
                <a:lnTo>
                  <a:pt x="0" y="0"/>
                </a:lnTo>
                <a:close/>
              </a:path>
            </a:pathLst>
          </a:custGeom>
          <a:blipFill>
            <a:blip r:embed="rId4">
              <a:extLst>
                <a:ext uri="{96DAC541-7B7A-43D3-8B79-37D633B846F1}">
                  <asvg:svgBlip xmlns:asvg="http://schemas.microsoft.com/office/drawing/2016/SVG/main" r:embed="rId5"/>
                </a:ext>
              </a:extLst>
            </a:blip>
            <a:stretch>
              <a:fillRect l="0" t="0" r="0" b="-198839"/>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Moving Forward</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grpSp>
        <p:nvGrpSpPr>
          <p:cNvPr name="Group 4" id="4"/>
          <p:cNvGrpSpPr/>
          <p:nvPr/>
        </p:nvGrpSpPr>
        <p:grpSpPr>
          <a:xfrm rot="0">
            <a:off x="1028700" y="988842"/>
            <a:ext cx="2747540" cy="817246"/>
            <a:chOff x="0" y="0"/>
            <a:chExt cx="3663387" cy="1089662"/>
          </a:xfrm>
        </p:grpSpPr>
        <p:sp>
          <p:nvSpPr>
            <p:cNvPr name="TextBox 5" id="5"/>
            <p:cNvSpPr txBox="true"/>
            <p:nvPr/>
          </p:nvSpPr>
          <p:spPr>
            <a:xfrm rot="0">
              <a:off x="1225039" y="-57150"/>
              <a:ext cx="2438348" cy="1146812"/>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04</a:t>
              </a:r>
            </a:p>
          </p:txBody>
        </p:sp>
        <p:sp>
          <p:nvSpPr>
            <p:cNvPr name="Freeform 6" id="6"/>
            <p:cNvSpPr/>
            <p:nvPr/>
          </p:nvSpPr>
          <p:spPr>
            <a:xfrm flipH="false" flipV="false" rot="0">
              <a:off x="0" y="53144"/>
              <a:ext cx="983373" cy="983373"/>
            </a:xfrm>
            <a:custGeom>
              <a:avLst/>
              <a:gdLst/>
              <a:ahLst/>
              <a:cxnLst/>
              <a:rect r="r" b="b" t="t" l="l"/>
              <a:pathLst>
                <a:path h="983373" w="983373">
                  <a:moveTo>
                    <a:pt x="0" y="0"/>
                  </a:moveTo>
                  <a:lnTo>
                    <a:pt x="983373" y="0"/>
                  </a:lnTo>
                  <a:lnTo>
                    <a:pt x="983373" y="983373"/>
                  </a:lnTo>
                  <a:lnTo>
                    <a:pt x="0" y="983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sp>
        <p:nvSpPr>
          <p:cNvPr name="AutoShape 2" id="2"/>
          <p:cNvSpPr/>
          <p:nvPr/>
        </p:nvSpPr>
        <p:spPr>
          <a:xfrm flipV="true">
            <a:off x="9627046" y="1600996"/>
            <a:ext cx="4763" cy="7657301"/>
          </a:xfrm>
          <a:prstGeom prst="line">
            <a:avLst/>
          </a:prstGeom>
          <a:ln cap="flat" w="9525">
            <a:solidFill>
              <a:srgbClr val="1C1C1D"/>
            </a:solidFill>
            <a:prstDash val="solid"/>
            <a:headEnd type="none" len="sm" w="sm"/>
            <a:tailEnd type="none" len="sm" w="sm"/>
          </a:ln>
        </p:spPr>
      </p:sp>
      <p:sp>
        <p:nvSpPr>
          <p:cNvPr name="AutoShape 3" id="3"/>
          <p:cNvSpPr/>
          <p:nvPr/>
        </p:nvSpPr>
        <p:spPr>
          <a:xfrm>
            <a:off x="1028700" y="1009650"/>
            <a:ext cx="16230600" cy="19050"/>
          </a:xfrm>
          <a:prstGeom prst="line">
            <a:avLst/>
          </a:prstGeom>
          <a:ln cap="flat" w="9525">
            <a:solidFill>
              <a:srgbClr val="1C1C1D"/>
            </a:solidFill>
            <a:prstDash val="solid"/>
            <a:headEnd type="none" len="sm" w="sm"/>
            <a:tailEnd type="none" len="sm" w="sm"/>
          </a:ln>
        </p:spPr>
      </p:sp>
      <p:sp>
        <p:nvSpPr>
          <p:cNvPr name="Freeform 4" id="4"/>
          <p:cNvSpPr/>
          <p:nvPr/>
        </p:nvSpPr>
        <p:spPr>
          <a:xfrm flipH="false" flipV="false" rot="0">
            <a:off x="10749467" y="1813083"/>
            <a:ext cx="6160917" cy="7445217"/>
          </a:xfrm>
          <a:custGeom>
            <a:avLst/>
            <a:gdLst/>
            <a:ahLst/>
            <a:cxnLst/>
            <a:rect r="r" b="b" t="t" l="l"/>
            <a:pathLst>
              <a:path h="7445217" w="6160917">
                <a:moveTo>
                  <a:pt x="0" y="0"/>
                </a:moveTo>
                <a:lnTo>
                  <a:pt x="6160917" y="0"/>
                </a:lnTo>
                <a:lnTo>
                  <a:pt x="6160917" y="7445217"/>
                </a:lnTo>
                <a:lnTo>
                  <a:pt x="0" y="74452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1530815"/>
            <a:ext cx="7955784" cy="1387467"/>
          </a:xfrm>
          <a:prstGeom prst="rect">
            <a:avLst/>
          </a:prstGeom>
        </p:spPr>
        <p:txBody>
          <a:bodyPr anchor="t" rtlCol="false" tIns="0" lIns="0" bIns="0" rIns="0">
            <a:spAutoFit/>
          </a:bodyPr>
          <a:lstStyle/>
          <a:p>
            <a:pPr>
              <a:lnSpc>
                <a:spcPts val="10599"/>
              </a:lnSpc>
            </a:pPr>
            <a:r>
              <a:rPr lang="en-US" sz="9999" spc="-299">
                <a:solidFill>
                  <a:srgbClr val="1C1C1D"/>
                </a:solidFill>
                <a:latin typeface="Be Vietnam"/>
              </a:rPr>
              <a:t>What’s Next?</a:t>
            </a:r>
          </a:p>
        </p:txBody>
      </p:sp>
      <p:sp>
        <p:nvSpPr>
          <p:cNvPr name="TextBox 6" id="6"/>
          <p:cNvSpPr txBox="true"/>
          <p:nvPr/>
        </p:nvSpPr>
        <p:spPr>
          <a:xfrm rot="0">
            <a:off x="1028700" y="3725261"/>
            <a:ext cx="7652412" cy="5320949"/>
          </a:xfrm>
          <a:prstGeom prst="rect">
            <a:avLst/>
          </a:prstGeom>
        </p:spPr>
        <p:txBody>
          <a:bodyPr anchor="t" rtlCol="false" tIns="0" lIns="0" bIns="0" rIns="0">
            <a:spAutoFit/>
          </a:bodyPr>
          <a:lstStyle/>
          <a:p>
            <a:pPr>
              <a:lnSpc>
                <a:spcPts val="4260"/>
              </a:lnSpc>
            </a:pPr>
            <a:r>
              <a:rPr lang="en-US" sz="3277" spc="-98">
                <a:solidFill>
                  <a:srgbClr val="1C1C1D"/>
                </a:solidFill>
                <a:latin typeface="Be Vietnam"/>
              </a:rPr>
              <a:t>We found that the third experience prototype yielded the most consistent, actionable insight: </a:t>
            </a:r>
            <a:r>
              <a:rPr lang="en-US" sz="3277" spc="-98">
                <a:solidFill>
                  <a:srgbClr val="1C1C1D"/>
                </a:solidFill>
                <a:latin typeface="Be Vietnam Ultra-Bold"/>
              </a:rPr>
              <a:t>people heavily value the opinions and preferences of friends and family </a:t>
            </a:r>
            <a:r>
              <a:rPr lang="en-US" sz="3277" spc="-98">
                <a:solidFill>
                  <a:srgbClr val="1C1C1D"/>
                </a:solidFill>
                <a:latin typeface="Be Vietnam"/>
              </a:rPr>
              <a:t>when it comes to picking personal services. </a:t>
            </a:r>
          </a:p>
          <a:p>
            <a:pPr>
              <a:lnSpc>
                <a:spcPts val="4260"/>
              </a:lnSpc>
            </a:pPr>
          </a:p>
          <a:p>
            <a:pPr>
              <a:lnSpc>
                <a:spcPts val="4260"/>
              </a:lnSpc>
            </a:pPr>
            <a:r>
              <a:rPr lang="en-US" sz="3277" spc="-98">
                <a:solidFill>
                  <a:srgbClr val="1C1C1D"/>
                </a:solidFill>
                <a:latin typeface="Be Vietnam"/>
              </a:rPr>
              <a:t>This pattern seemed to hold true even when the “public reviews” are great and numerous. </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028700" y="3573005"/>
            <a:ext cx="3946864" cy="1769188"/>
            <a:chOff x="0" y="0"/>
            <a:chExt cx="1557155" cy="697997"/>
          </a:xfrm>
        </p:grpSpPr>
        <p:sp>
          <p:nvSpPr>
            <p:cNvPr name="Freeform 3" id="3"/>
            <p:cNvSpPr/>
            <p:nvPr/>
          </p:nvSpPr>
          <p:spPr>
            <a:xfrm flipH="false" flipV="false" rot="0">
              <a:off x="0" y="0"/>
              <a:ext cx="1557155" cy="697997"/>
            </a:xfrm>
            <a:custGeom>
              <a:avLst/>
              <a:gdLst/>
              <a:ahLst/>
              <a:cxnLst/>
              <a:rect r="r" b="b" t="t" l="l"/>
              <a:pathLst>
                <a:path h="697997" w="1557155">
                  <a:moveTo>
                    <a:pt x="107885" y="0"/>
                  </a:moveTo>
                  <a:lnTo>
                    <a:pt x="1449270" y="0"/>
                  </a:lnTo>
                  <a:cubicBezTo>
                    <a:pt x="1508853" y="0"/>
                    <a:pt x="1557155" y="48302"/>
                    <a:pt x="1557155" y="107885"/>
                  </a:cubicBezTo>
                  <a:lnTo>
                    <a:pt x="1557155" y="590112"/>
                  </a:lnTo>
                  <a:cubicBezTo>
                    <a:pt x="1557155" y="618725"/>
                    <a:pt x="1545788" y="646166"/>
                    <a:pt x="1525556" y="666398"/>
                  </a:cubicBezTo>
                  <a:cubicBezTo>
                    <a:pt x="1505324" y="686631"/>
                    <a:pt x="1477883" y="697997"/>
                    <a:pt x="1449270" y="697997"/>
                  </a:cubicBezTo>
                  <a:lnTo>
                    <a:pt x="107885" y="697997"/>
                  </a:lnTo>
                  <a:cubicBezTo>
                    <a:pt x="48302" y="697997"/>
                    <a:pt x="0" y="649695"/>
                    <a:pt x="0" y="590112"/>
                  </a:cubicBezTo>
                  <a:lnTo>
                    <a:pt x="0" y="107885"/>
                  </a:lnTo>
                  <a:cubicBezTo>
                    <a:pt x="0" y="48302"/>
                    <a:pt x="48302" y="0"/>
                    <a:pt x="107885" y="0"/>
                  </a:cubicBezTo>
                  <a:close/>
                </a:path>
              </a:pathLst>
            </a:custGeom>
            <a:solidFill>
              <a:srgbClr val="907CE1"/>
            </a:solidFill>
          </p:spPr>
        </p:sp>
        <p:sp>
          <p:nvSpPr>
            <p:cNvPr name="TextBox 4" id="4"/>
            <p:cNvSpPr txBox="true"/>
            <p:nvPr/>
          </p:nvSpPr>
          <p:spPr>
            <a:xfrm>
              <a:off x="0" y="-47625"/>
              <a:ext cx="1557155" cy="74562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4323484"/>
            <a:ext cx="9432523" cy="4315393"/>
            <a:chOff x="0" y="0"/>
            <a:chExt cx="1847783" cy="845363"/>
          </a:xfrm>
        </p:grpSpPr>
        <p:sp>
          <p:nvSpPr>
            <p:cNvPr name="Freeform 6" id="6"/>
            <p:cNvSpPr/>
            <p:nvPr/>
          </p:nvSpPr>
          <p:spPr>
            <a:xfrm flipH="false" flipV="false" rot="0">
              <a:off x="0" y="0"/>
              <a:ext cx="1847783" cy="845364"/>
            </a:xfrm>
            <a:custGeom>
              <a:avLst/>
              <a:gdLst/>
              <a:ahLst/>
              <a:cxnLst/>
              <a:rect r="r" b="b" t="t" l="l"/>
              <a:pathLst>
                <a:path h="845364" w="1847783">
                  <a:moveTo>
                    <a:pt x="45142" y="0"/>
                  </a:moveTo>
                  <a:lnTo>
                    <a:pt x="1802641" y="0"/>
                  </a:lnTo>
                  <a:cubicBezTo>
                    <a:pt x="1827572" y="0"/>
                    <a:pt x="1847783" y="20211"/>
                    <a:pt x="1847783" y="45142"/>
                  </a:cubicBezTo>
                  <a:lnTo>
                    <a:pt x="1847783" y="800221"/>
                  </a:lnTo>
                  <a:cubicBezTo>
                    <a:pt x="1847783" y="825153"/>
                    <a:pt x="1827572" y="845364"/>
                    <a:pt x="1802641" y="845364"/>
                  </a:cubicBezTo>
                  <a:lnTo>
                    <a:pt x="45142" y="845364"/>
                  </a:lnTo>
                  <a:cubicBezTo>
                    <a:pt x="20211" y="845364"/>
                    <a:pt x="0" y="825153"/>
                    <a:pt x="0" y="800221"/>
                  </a:cubicBezTo>
                  <a:lnTo>
                    <a:pt x="0" y="45142"/>
                  </a:lnTo>
                  <a:cubicBezTo>
                    <a:pt x="0" y="20211"/>
                    <a:pt x="20211" y="0"/>
                    <a:pt x="45142" y="0"/>
                  </a:cubicBezTo>
                  <a:close/>
                </a:path>
              </a:pathLst>
            </a:custGeom>
            <a:solidFill>
              <a:srgbClr val="F9FAF4"/>
            </a:solidFill>
          </p:spPr>
        </p:sp>
        <p:sp>
          <p:nvSpPr>
            <p:cNvPr name="TextBox 7" id="7"/>
            <p:cNvSpPr txBox="true"/>
            <p:nvPr/>
          </p:nvSpPr>
          <p:spPr>
            <a:xfrm>
              <a:off x="0" y="-47625"/>
              <a:ext cx="1847783" cy="892988"/>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11947754" y="4113505"/>
            <a:ext cx="4954207" cy="4656955"/>
          </a:xfrm>
          <a:custGeom>
            <a:avLst/>
            <a:gdLst/>
            <a:ahLst/>
            <a:cxnLst/>
            <a:rect r="r" b="b" t="t" l="l"/>
            <a:pathLst>
              <a:path h="4656955" w="4954207">
                <a:moveTo>
                  <a:pt x="0" y="0"/>
                </a:moveTo>
                <a:lnTo>
                  <a:pt x="4954207" y="0"/>
                </a:lnTo>
                <a:lnTo>
                  <a:pt x="4954207" y="4656954"/>
                </a:lnTo>
                <a:lnTo>
                  <a:pt x="0" y="46569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41337" y="4745581"/>
            <a:ext cx="9199301" cy="3354701"/>
          </a:xfrm>
          <a:prstGeom prst="rect">
            <a:avLst/>
          </a:prstGeom>
        </p:spPr>
        <p:txBody>
          <a:bodyPr anchor="t" rtlCol="false" tIns="0" lIns="0" bIns="0" rIns="0">
            <a:spAutoFit/>
          </a:bodyPr>
          <a:lstStyle/>
          <a:p>
            <a:pPr>
              <a:lnSpc>
                <a:spcPts val="4409"/>
              </a:lnSpc>
            </a:pPr>
            <a:r>
              <a:rPr lang="en-US" sz="3391" spc="-101">
                <a:solidFill>
                  <a:srgbClr val="1C1C1D"/>
                </a:solidFill>
                <a:latin typeface="Be Vietnam"/>
              </a:rPr>
              <a:t>An app where you can browse reviews for services such as childcare, haircuts, and therapy among people in your network. See what services your friends like and/or dislike, and even assess the opinions of friends of friends.</a:t>
            </a:r>
          </a:p>
        </p:txBody>
      </p:sp>
      <p:sp>
        <p:nvSpPr>
          <p:cNvPr name="TextBox 10" id="10"/>
          <p:cNvSpPr txBox="true"/>
          <p:nvPr/>
        </p:nvSpPr>
        <p:spPr>
          <a:xfrm rot="0">
            <a:off x="1441337" y="3728613"/>
            <a:ext cx="3696291" cy="458993"/>
          </a:xfrm>
          <a:prstGeom prst="rect">
            <a:avLst/>
          </a:prstGeom>
        </p:spPr>
        <p:txBody>
          <a:bodyPr anchor="t" rtlCol="false" tIns="0" lIns="0" bIns="0" rIns="0">
            <a:spAutoFit/>
          </a:bodyPr>
          <a:lstStyle/>
          <a:p>
            <a:pPr>
              <a:lnSpc>
                <a:spcPts val="3798"/>
              </a:lnSpc>
            </a:pPr>
            <a:r>
              <a:rPr lang="en-US" sz="2713" spc="-27">
                <a:solidFill>
                  <a:srgbClr val="F9FAF4"/>
                </a:solidFill>
                <a:latin typeface="Be Vietnam Ultra-Bold"/>
              </a:rPr>
              <a:t>SOLUTION #3:</a:t>
            </a:r>
          </a:p>
        </p:txBody>
      </p:sp>
      <p:sp>
        <p:nvSpPr>
          <p:cNvPr name="TextBox 11" id="11"/>
          <p:cNvSpPr txBox="true"/>
          <p:nvPr/>
        </p:nvSpPr>
        <p:spPr>
          <a:xfrm rot="0">
            <a:off x="1028700" y="1194546"/>
            <a:ext cx="9611938"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Final Solution</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209980" y="3521930"/>
            <a:ext cx="5898581" cy="5736370"/>
          </a:xfrm>
          <a:custGeom>
            <a:avLst/>
            <a:gdLst/>
            <a:ahLst/>
            <a:cxnLst/>
            <a:rect r="r" b="b" t="t" l="l"/>
            <a:pathLst>
              <a:path h="5736370" w="5898581">
                <a:moveTo>
                  <a:pt x="0" y="0"/>
                </a:moveTo>
                <a:lnTo>
                  <a:pt x="5898581" y="0"/>
                </a:lnTo>
                <a:lnTo>
                  <a:pt x="5898581" y="5736370"/>
                </a:lnTo>
                <a:lnTo>
                  <a:pt x="0" y="5736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776427"/>
            <a:ext cx="8643650"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Ethical Implications</a:t>
            </a:r>
          </a:p>
        </p:txBody>
      </p:sp>
      <p:sp>
        <p:nvSpPr>
          <p:cNvPr name="TextBox 7" id="7"/>
          <p:cNvSpPr txBox="true"/>
          <p:nvPr/>
        </p:nvSpPr>
        <p:spPr>
          <a:xfrm rot="0">
            <a:off x="2246923" y="3866740"/>
            <a:ext cx="6076454" cy="4603741"/>
          </a:xfrm>
          <a:prstGeom prst="rect">
            <a:avLst/>
          </a:prstGeom>
        </p:spPr>
        <p:txBody>
          <a:bodyPr anchor="t" rtlCol="false" tIns="0" lIns="0" bIns="0" rIns="0">
            <a:spAutoFit/>
          </a:bodyPr>
          <a:lstStyle/>
          <a:p>
            <a:pPr>
              <a:lnSpc>
                <a:spcPts val="6125"/>
              </a:lnSpc>
              <a:spcBef>
                <a:spcPct val="0"/>
              </a:spcBef>
            </a:pPr>
            <a:r>
              <a:rPr lang="en-US" sz="4375" spc="-43">
                <a:solidFill>
                  <a:srgbClr val="1C1C1D"/>
                </a:solidFill>
                <a:latin typeface="Be Vietnam"/>
              </a:rPr>
              <a:t>A friend or family based review system can create echo chambers of opinions, as your network is probably similar to you</a:t>
            </a:r>
          </a:p>
        </p:txBody>
      </p:sp>
      <p:sp>
        <p:nvSpPr>
          <p:cNvPr name="TextBox 8" id="8"/>
          <p:cNvSpPr txBox="true"/>
          <p:nvPr/>
        </p:nvSpPr>
        <p:spPr>
          <a:xfrm rot="0">
            <a:off x="1028700" y="3581864"/>
            <a:ext cx="947440" cy="1708151"/>
          </a:xfrm>
          <a:prstGeom prst="rect">
            <a:avLst/>
          </a:prstGeom>
        </p:spPr>
        <p:txBody>
          <a:bodyPr anchor="t" rtlCol="false" tIns="0" lIns="0" bIns="0" rIns="0">
            <a:spAutoFit/>
          </a:bodyPr>
          <a:lstStyle/>
          <a:p>
            <a:pPr algn="ctr">
              <a:lnSpc>
                <a:spcPts val="13999"/>
              </a:lnSpc>
              <a:spcBef>
                <a:spcPct val="0"/>
              </a:spcBef>
            </a:pPr>
            <a:r>
              <a:rPr lang="en-US" sz="9999" spc="-99">
                <a:solidFill>
                  <a:srgbClr val="907CE1"/>
                </a:solidFill>
                <a:latin typeface="Be Vietnam"/>
              </a:rPr>
              <a:t>1.</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1556"/>
            <a:ext cx="6207806" cy="1973502"/>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68592" y="0"/>
                  </a:moveTo>
                  <a:lnTo>
                    <a:pt x="1306206" y="0"/>
                  </a:lnTo>
                  <a:cubicBezTo>
                    <a:pt x="1324397" y="0"/>
                    <a:pt x="1341844" y="7227"/>
                    <a:pt x="1354707" y="20090"/>
                  </a:cubicBezTo>
                  <a:cubicBezTo>
                    <a:pt x="1367571" y="32954"/>
                    <a:pt x="1374798" y="50400"/>
                    <a:pt x="1374798" y="68592"/>
                  </a:cubicBezTo>
                  <a:lnTo>
                    <a:pt x="1374798" y="368465"/>
                  </a:lnTo>
                  <a:cubicBezTo>
                    <a:pt x="1374798" y="406348"/>
                    <a:pt x="1344088" y="437057"/>
                    <a:pt x="1306206" y="437057"/>
                  </a:cubicBezTo>
                  <a:lnTo>
                    <a:pt x="68592" y="437057"/>
                  </a:lnTo>
                  <a:cubicBezTo>
                    <a:pt x="50400" y="437057"/>
                    <a:pt x="32954" y="429831"/>
                    <a:pt x="20090" y="416967"/>
                  </a:cubicBezTo>
                  <a:cubicBezTo>
                    <a:pt x="7227" y="404104"/>
                    <a:pt x="0" y="386657"/>
                    <a:pt x="0" y="368465"/>
                  </a:cubicBezTo>
                  <a:lnTo>
                    <a:pt x="0" y="68592"/>
                  </a:lnTo>
                  <a:cubicBezTo>
                    <a:pt x="0" y="50400"/>
                    <a:pt x="7227" y="32954"/>
                    <a:pt x="20090" y="20090"/>
                  </a:cubicBezTo>
                  <a:cubicBezTo>
                    <a:pt x="32954" y="7227"/>
                    <a:pt x="50400" y="0"/>
                    <a:pt x="68592"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5786"/>
            <a:ext cx="6207806" cy="1455126"/>
            <a:chOff x="0" y="0"/>
            <a:chExt cx="1374798" cy="322256"/>
          </a:xfrm>
        </p:grpSpPr>
        <p:sp>
          <p:nvSpPr>
            <p:cNvPr name="Freeform 6" id="6"/>
            <p:cNvSpPr/>
            <p:nvPr/>
          </p:nvSpPr>
          <p:spPr>
            <a:xfrm flipH="false" flipV="false" rot="0">
              <a:off x="0" y="0"/>
              <a:ext cx="1374798" cy="322256"/>
            </a:xfrm>
            <a:custGeom>
              <a:avLst/>
              <a:gdLst/>
              <a:ahLst/>
              <a:cxnLst/>
              <a:rect r="r" b="b" t="t" l="l"/>
              <a:pathLst>
                <a:path h="322256" w="1374798">
                  <a:moveTo>
                    <a:pt x="68592" y="0"/>
                  </a:moveTo>
                  <a:lnTo>
                    <a:pt x="1306206" y="0"/>
                  </a:lnTo>
                  <a:cubicBezTo>
                    <a:pt x="1324397" y="0"/>
                    <a:pt x="1341844" y="7227"/>
                    <a:pt x="1354707" y="20090"/>
                  </a:cubicBezTo>
                  <a:cubicBezTo>
                    <a:pt x="1367571" y="32954"/>
                    <a:pt x="1374798" y="50400"/>
                    <a:pt x="1374798" y="68592"/>
                  </a:cubicBezTo>
                  <a:lnTo>
                    <a:pt x="1374798" y="253664"/>
                  </a:lnTo>
                  <a:cubicBezTo>
                    <a:pt x="1374798" y="291546"/>
                    <a:pt x="1344088" y="322256"/>
                    <a:pt x="1306206" y="322256"/>
                  </a:cubicBezTo>
                  <a:lnTo>
                    <a:pt x="68592" y="322256"/>
                  </a:lnTo>
                  <a:cubicBezTo>
                    <a:pt x="50400" y="322256"/>
                    <a:pt x="32954" y="315029"/>
                    <a:pt x="20090" y="302166"/>
                  </a:cubicBezTo>
                  <a:cubicBezTo>
                    <a:pt x="7227" y="289302"/>
                    <a:pt x="0" y="271856"/>
                    <a:pt x="0" y="253664"/>
                  </a:cubicBezTo>
                  <a:lnTo>
                    <a:pt x="0" y="68592"/>
                  </a:lnTo>
                  <a:cubicBezTo>
                    <a:pt x="0" y="50400"/>
                    <a:pt x="7227" y="32954"/>
                    <a:pt x="20090" y="20090"/>
                  </a:cubicBezTo>
                  <a:cubicBezTo>
                    <a:pt x="32954" y="7227"/>
                    <a:pt x="50400" y="0"/>
                    <a:pt x="68592" y="0"/>
                  </a:cubicBezTo>
                  <a:close/>
                </a:path>
              </a:pathLst>
            </a:custGeom>
            <a:solidFill>
              <a:srgbClr val="DBDBDB"/>
            </a:solidFill>
          </p:spPr>
        </p:sp>
        <p:sp>
          <p:nvSpPr>
            <p:cNvPr name="TextBox 7" id="7"/>
            <p:cNvSpPr txBox="true"/>
            <p:nvPr/>
          </p:nvSpPr>
          <p:spPr>
            <a:xfrm>
              <a:off x="0" y="-47625"/>
              <a:ext cx="1374798" cy="369881"/>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519203" y="1341374"/>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Bold"/>
              </a:rPr>
              <a:t>ORIGINAL DOMAIN</a:t>
            </a:r>
          </a:p>
        </p:txBody>
      </p:sp>
      <p:sp>
        <p:nvSpPr>
          <p:cNvPr name="TextBox 9" id="9"/>
          <p:cNvSpPr txBox="true"/>
          <p:nvPr/>
        </p:nvSpPr>
        <p:spPr>
          <a:xfrm rot="0">
            <a:off x="1519203" y="2146136"/>
            <a:ext cx="3269555"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MOTHERS</a:t>
            </a:r>
          </a:p>
        </p:txBody>
      </p:sp>
      <p:grpSp>
        <p:nvGrpSpPr>
          <p:cNvPr name="Group 10" id="10"/>
          <p:cNvGrpSpPr/>
          <p:nvPr/>
        </p:nvGrpSpPr>
        <p:grpSpPr>
          <a:xfrm rot="0">
            <a:off x="8357352" y="1031081"/>
            <a:ext cx="4250562" cy="3947005"/>
            <a:chOff x="0" y="0"/>
            <a:chExt cx="941341" cy="874114"/>
          </a:xfrm>
        </p:grpSpPr>
        <p:sp>
          <p:nvSpPr>
            <p:cNvPr name="Freeform 11" id="11"/>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2" id="12"/>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3008744" y="1023938"/>
            <a:ext cx="4250562" cy="3954149"/>
            <a:chOff x="0" y="0"/>
            <a:chExt cx="941341" cy="875696"/>
          </a:xfrm>
        </p:grpSpPr>
        <p:sp>
          <p:nvSpPr>
            <p:cNvPr name="Freeform 14" id="14"/>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15" id="15"/>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8847855" y="2007774"/>
            <a:ext cx="3269555" cy="25012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The apps that best supported mothers are the same ones that support us (ie. DoorDash, Uber, Venmo).</a:t>
            </a:r>
          </a:p>
        </p:txBody>
      </p:sp>
      <p:sp>
        <p:nvSpPr>
          <p:cNvPr name="TextBox 17" id="17"/>
          <p:cNvSpPr txBox="true"/>
          <p:nvPr/>
        </p:nvSpPr>
        <p:spPr>
          <a:xfrm rot="0">
            <a:off x="13497820" y="3684174"/>
            <a:ext cx="3272409" cy="8248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Mothers are not the only caregivers.</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9376359" y="3595138"/>
            <a:ext cx="6163986" cy="5663162"/>
          </a:xfrm>
          <a:custGeom>
            <a:avLst/>
            <a:gdLst/>
            <a:ahLst/>
            <a:cxnLst/>
            <a:rect r="r" b="b" t="t" l="l"/>
            <a:pathLst>
              <a:path h="5663162" w="6163986">
                <a:moveTo>
                  <a:pt x="0" y="0"/>
                </a:moveTo>
                <a:lnTo>
                  <a:pt x="6163986" y="0"/>
                </a:lnTo>
                <a:lnTo>
                  <a:pt x="6163986" y="5663162"/>
                </a:lnTo>
                <a:lnTo>
                  <a:pt x="0" y="5663162"/>
                </a:lnTo>
                <a:lnTo>
                  <a:pt x="0" y="0"/>
                </a:lnTo>
                <a:close/>
              </a:path>
            </a:pathLst>
          </a:custGeom>
          <a:blipFill>
            <a:blip r:embed="rId2"/>
            <a:stretch>
              <a:fillRect l="0" t="0" r="0" b="0"/>
            </a:stretch>
          </a:blipFill>
        </p:spPr>
      </p:sp>
      <p:sp>
        <p:nvSpPr>
          <p:cNvPr name="TextBox 6" id="6"/>
          <p:cNvSpPr txBox="true"/>
          <p:nvPr/>
        </p:nvSpPr>
        <p:spPr>
          <a:xfrm rot="0">
            <a:off x="1028700" y="776427"/>
            <a:ext cx="8643650"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Ethical Implications</a:t>
            </a:r>
          </a:p>
        </p:txBody>
      </p:sp>
      <p:sp>
        <p:nvSpPr>
          <p:cNvPr name="TextBox 7" id="7"/>
          <p:cNvSpPr txBox="true"/>
          <p:nvPr/>
        </p:nvSpPr>
        <p:spPr>
          <a:xfrm rot="0">
            <a:off x="2246923" y="3866740"/>
            <a:ext cx="6076454" cy="4603741"/>
          </a:xfrm>
          <a:prstGeom prst="rect">
            <a:avLst/>
          </a:prstGeom>
        </p:spPr>
        <p:txBody>
          <a:bodyPr anchor="t" rtlCol="false" tIns="0" lIns="0" bIns="0" rIns="0">
            <a:spAutoFit/>
          </a:bodyPr>
          <a:lstStyle/>
          <a:p>
            <a:pPr>
              <a:lnSpc>
                <a:spcPts val="6125"/>
              </a:lnSpc>
              <a:spcBef>
                <a:spcPct val="0"/>
              </a:spcBef>
            </a:pPr>
            <a:r>
              <a:rPr lang="en-US" sz="4375" spc="-43">
                <a:solidFill>
                  <a:srgbClr val="1C1C1D"/>
                </a:solidFill>
                <a:latin typeface="Be Vietnam"/>
              </a:rPr>
              <a:t>People may feel pressured to disclose personal information like therapists and/or doctors, even to their friend networks</a:t>
            </a:r>
          </a:p>
        </p:txBody>
      </p:sp>
      <p:sp>
        <p:nvSpPr>
          <p:cNvPr name="TextBox 8" id="8"/>
          <p:cNvSpPr txBox="true"/>
          <p:nvPr/>
        </p:nvSpPr>
        <p:spPr>
          <a:xfrm rot="0">
            <a:off x="970285" y="3581864"/>
            <a:ext cx="1064270" cy="1708151"/>
          </a:xfrm>
          <a:prstGeom prst="rect">
            <a:avLst/>
          </a:prstGeom>
        </p:spPr>
        <p:txBody>
          <a:bodyPr anchor="t" rtlCol="false" tIns="0" lIns="0" bIns="0" rIns="0">
            <a:spAutoFit/>
          </a:bodyPr>
          <a:lstStyle/>
          <a:p>
            <a:pPr algn="ctr">
              <a:lnSpc>
                <a:spcPts val="13999"/>
              </a:lnSpc>
              <a:spcBef>
                <a:spcPct val="0"/>
              </a:spcBef>
            </a:pPr>
            <a:r>
              <a:rPr lang="en-US" sz="9999" spc="-99">
                <a:solidFill>
                  <a:srgbClr val="907CE1"/>
                </a:solidFill>
                <a:latin typeface="Be Vietnam"/>
              </a:rPr>
              <a:t>2</a:t>
            </a:r>
            <a:r>
              <a:rPr lang="en-US" sz="9999" spc="-99">
                <a:solidFill>
                  <a:srgbClr val="907CE1"/>
                </a:solidFill>
                <a:latin typeface="Be Vietnam"/>
              </a:rPr>
              <a:t>.</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0" y="-483137"/>
            <a:ext cx="18288000" cy="3255191"/>
            <a:chOff x="0" y="0"/>
            <a:chExt cx="4050110" cy="720903"/>
          </a:xfrm>
        </p:grpSpPr>
        <p:sp>
          <p:nvSpPr>
            <p:cNvPr name="Freeform 3" id="3"/>
            <p:cNvSpPr/>
            <p:nvPr/>
          </p:nvSpPr>
          <p:spPr>
            <a:xfrm flipH="false" flipV="false" rot="0">
              <a:off x="0" y="0"/>
              <a:ext cx="4050110" cy="720903"/>
            </a:xfrm>
            <a:custGeom>
              <a:avLst/>
              <a:gdLst/>
              <a:ahLst/>
              <a:cxnLst/>
              <a:rect r="r" b="b" t="t" l="l"/>
              <a:pathLst>
                <a:path h="720903" w="4050110">
                  <a:moveTo>
                    <a:pt x="23283" y="0"/>
                  </a:moveTo>
                  <a:lnTo>
                    <a:pt x="4026827" y="0"/>
                  </a:lnTo>
                  <a:cubicBezTo>
                    <a:pt x="4033002" y="0"/>
                    <a:pt x="4038924" y="2453"/>
                    <a:pt x="4043291" y="6820"/>
                  </a:cubicBezTo>
                  <a:cubicBezTo>
                    <a:pt x="4047657" y="11186"/>
                    <a:pt x="4050110" y="17108"/>
                    <a:pt x="4050110" y="23283"/>
                  </a:cubicBezTo>
                  <a:lnTo>
                    <a:pt x="4050110" y="697620"/>
                  </a:lnTo>
                  <a:cubicBezTo>
                    <a:pt x="4050110" y="703795"/>
                    <a:pt x="4047657" y="709717"/>
                    <a:pt x="4043291" y="714084"/>
                  </a:cubicBezTo>
                  <a:cubicBezTo>
                    <a:pt x="4038924" y="718450"/>
                    <a:pt x="4033002" y="720903"/>
                    <a:pt x="4026827" y="720903"/>
                  </a:cubicBezTo>
                  <a:lnTo>
                    <a:pt x="23283" y="720903"/>
                  </a:lnTo>
                  <a:cubicBezTo>
                    <a:pt x="17108" y="720903"/>
                    <a:pt x="11186" y="718450"/>
                    <a:pt x="6820" y="714084"/>
                  </a:cubicBezTo>
                  <a:cubicBezTo>
                    <a:pt x="2453" y="709717"/>
                    <a:pt x="0" y="703795"/>
                    <a:pt x="0" y="697620"/>
                  </a:cubicBezTo>
                  <a:lnTo>
                    <a:pt x="0" y="23283"/>
                  </a:lnTo>
                  <a:cubicBezTo>
                    <a:pt x="0" y="17108"/>
                    <a:pt x="2453" y="11186"/>
                    <a:pt x="6820" y="6820"/>
                  </a:cubicBezTo>
                  <a:cubicBezTo>
                    <a:pt x="11186" y="2453"/>
                    <a:pt x="17108" y="0"/>
                    <a:pt x="23283" y="0"/>
                  </a:cubicBezTo>
                  <a:close/>
                </a:path>
              </a:pathLst>
            </a:custGeom>
            <a:solidFill>
              <a:srgbClr val="1C1C1D"/>
            </a:solidFill>
          </p:spPr>
        </p:sp>
        <p:sp>
          <p:nvSpPr>
            <p:cNvPr name="TextBox 4" id="4"/>
            <p:cNvSpPr txBox="true"/>
            <p:nvPr/>
          </p:nvSpPr>
          <p:spPr>
            <a:xfrm>
              <a:off x="0" y="-47625"/>
              <a:ext cx="4050110" cy="768528"/>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1271173" y="3770924"/>
            <a:ext cx="4912644" cy="5652624"/>
          </a:xfrm>
          <a:custGeom>
            <a:avLst/>
            <a:gdLst/>
            <a:ahLst/>
            <a:cxnLst/>
            <a:rect r="r" b="b" t="t" l="l"/>
            <a:pathLst>
              <a:path h="5652624" w="4912644">
                <a:moveTo>
                  <a:pt x="0" y="0"/>
                </a:moveTo>
                <a:lnTo>
                  <a:pt x="4912645" y="0"/>
                </a:lnTo>
                <a:lnTo>
                  <a:pt x="4912645" y="5652624"/>
                </a:lnTo>
                <a:lnTo>
                  <a:pt x="0" y="5652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776427"/>
            <a:ext cx="8643650" cy="1181100"/>
          </a:xfrm>
          <a:prstGeom prst="rect">
            <a:avLst/>
          </a:prstGeom>
        </p:spPr>
        <p:txBody>
          <a:bodyPr anchor="t" rtlCol="false" tIns="0" lIns="0" bIns="0" rIns="0">
            <a:spAutoFit/>
          </a:bodyPr>
          <a:lstStyle/>
          <a:p>
            <a:pPr>
              <a:lnSpc>
                <a:spcPts val="9375"/>
              </a:lnSpc>
            </a:pPr>
            <a:r>
              <a:rPr lang="en-US" sz="7500" spc="-225">
                <a:solidFill>
                  <a:srgbClr val="F9FAF4"/>
                </a:solidFill>
                <a:latin typeface="Be Vietnam"/>
              </a:rPr>
              <a:t>Ethical Implications</a:t>
            </a:r>
          </a:p>
        </p:txBody>
      </p:sp>
      <p:sp>
        <p:nvSpPr>
          <p:cNvPr name="TextBox 7" id="7"/>
          <p:cNvSpPr txBox="true"/>
          <p:nvPr/>
        </p:nvSpPr>
        <p:spPr>
          <a:xfrm rot="0">
            <a:off x="2246923" y="3866740"/>
            <a:ext cx="7861256" cy="5375266"/>
          </a:xfrm>
          <a:prstGeom prst="rect">
            <a:avLst/>
          </a:prstGeom>
        </p:spPr>
        <p:txBody>
          <a:bodyPr anchor="t" rtlCol="false" tIns="0" lIns="0" bIns="0" rIns="0">
            <a:spAutoFit/>
          </a:bodyPr>
          <a:lstStyle/>
          <a:p>
            <a:pPr>
              <a:lnSpc>
                <a:spcPts val="6125"/>
              </a:lnSpc>
              <a:spcBef>
                <a:spcPct val="0"/>
              </a:spcBef>
            </a:pPr>
            <a:r>
              <a:rPr lang="en-US" sz="4375" spc="-43">
                <a:solidFill>
                  <a:srgbClr val="1C1C1D"/>
                </a:solidFill>
                <a:latin typeface="Be Vietnam"/>
              </a:rPr>
              <a:t>Fewer reviews, even if they are given by trusted connections, may be unfair to merchants if a single customer had a bad experience by chance and left a terrible review</a:t>
            </a:r>
          </a:p>
        </p:txBody>
      </p:sp>
      <p:sp>
        <p:nvSpPr>
          <p:cNvPr name="TextBox 8" id="8"/>
          <p:cNvSpPr txBox="true"/>
          <p:nvPr/>
        </p:nvSpPr>
        <p:spPr>
          <a:xfrm rot="0">
            <a:off x="968387" y="3581864"/>
            <a:ext cx="1068065" cy="1708151"/>
          </a:xfrm>
          <a:prstGeom prst="rect">
            <a:avLst/>
          </a:prstGeom>
        </p:spPr>
        <p:txBody>
          <a:bodyPr anchor="t" rtlCol="false" tIns="0" lIns="0" bIns="0" rIns="0">
            <a:spAutoFit/>
          </a:bodyPr>
          <a:lstStyle/>
          <a:p>
            <a:pPr algn="ctr">
              <a:lnSpc>
                <a:spcPts val="13999"/>
              </a:lnSpc>
              <a:spcBef>
                <a:spcPct val="0"/>
              </a:spcBef>
            </a:pPr>
            <a:r>
              <a:rPr lang="en-US" sz="9999" spc="-99">
                <a:solidFill>
                  <a:srgbClr val="907CE1"/>
                </a:solidFill>
                <a:latin typeface="Be Vietnam"/>
              </a:rPr>
              <a:t>3</a:t>
            </a:r>
            <a:r>
              <a:rPr lang="en-US" sz="9999" spc="-99">
                <a:solidFill>
                  <a:srgbClr val="907CE1"/>
                </a:solidFill>
                <a:latin typeface="Be Vietnam"/>
              </a:rPr>
              <a:t>.</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8357742" y="1038225"/>
            <a:ext cx="4250562" cy="3947005"/>
            <a:chOff x="0" y="0"/>
            <a:chExt cx="941341" cy="874114"/>
          </a:xfrm>
        </p:grpSpPr>
        <p:sp>
          <p:nvSpPr>
            <p:cNvPr name="Freeform 3" id="3"/>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4" id="4"/>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8357742" y="5313676"/>
            <a:ext cx="8901558" cy="3954149"/>
            <a:chOff x="0" y="0"/>
            <a:chExt cx="1971363" cy="875696"/>
          </a:xfrm>
        </p:grpSpPr>
        <p:sp>
          <p:nvSpPr>
            <p:cNvPr name="Freeform 8" id="8"/>
            <p:cNvSpPr/>
            <p:nvPr/>
          </p:nvSpPr>
          <p:spPr>
            <a:xfrm flipH="false" flipV="false" rot="0">
              <a:off x="0" y="0"/>
              <a:ext cx="1971363" cy="875696"/>
            </a:xfrm>
            <a:custGeom>
              <a:avLst/>
              <a:gdLst/>
              <a:ahLst/>
              <a:cxnLst/>
              <a:rect r="r" b="b" t="t" l="l"/>
              <a:pathLst>
                <a:path h="875696" w="1971363">
                  <a:moveTo>
                    <a:pt x="47835" y="0"/>
                  </a:moveTo>
                  <a:lnTo>
                    <a:pt x="1923528" y="0"/>
                  </a:lnTo>
                  <a:cubicBezTo>
                    <a:pt x="1936215" y="0"/>
                    <a:pt x="1948382" y="5040"/>
                    <a:pt x="1957353" y="14011"/>
                  </a:cubicBezTo>
                  <a:cubicBezTo>
                    <a:pt x="1966323" y="22981"/>
                    <a:pt x="1971363" y="35148"/>
                    <a:pt x="1971363" y="47835"/>
                  </a:cubicBezTo>
                  <a:lnTo>
                    <a:pt x="1971363" y="827861"/>
                  </a:lnTo>
                  <a:cubicBezTo>
                    <a:pt x="1971363" y="840548"/>
                    <a:pt x="1966323" y="852715"/>
                    <a:pt x="1957353" y="861686"/>
                  </a:cubicBezTo>
                  <a:cubicBezTo>
                    <a:pt x="1948382" y="870657"/>
                    <a:pt x="1936215" y="875696"/>
                    <a:pt x="1923528" y="875696"/>
                  </a:cubicBezTo>
                  <a:lnTo>
                    <a:pt x="47835" y="875696"/>
                  </a:lnTo>
                  <a:cubicBezTo>
                    <a:pt x="35148" y="875696"/>
                    <a:pt x="22981" y="870657"/>
                    <a:pt x="14011" y="861686"/>
                  </a:cubicBezTo>
                  <a:cubicBezTo>
                    <a:pt x="5040" y="852715"/>
                    <a:pt x="0" y="840548"/>
                    <a:pt x="0" y="827861"/>
                  </a:cubicBezTo>
                  <a:lnTo>
                    <a:pt x="0" y="47835"/>
                  </a:lnTo>
                  <a:cubicBezTo>
                    <a:pt x="0" y="35148"/>
                    <a:pt x="5040" y="22981"/>
                    <a:pt x="14011" y="14011"/>
                  </a:cubicBezTo>
                  <a:cubicBezTo>
                    <a:pt x="22981" y="5040"/>
                    <a:pt x="35148" y="0"/>
                    <a:pt x="47835" y="0"/>
                  </a:cubicBezTo>
                  <a:close/>
                </a:path>
              </a:pathLst>
            </a:custGeom>
            <a:solidFill>
              <a:srgbClr val="1C1C1D"/>
            </a:solidFill>
          </p:spPr>
        </p:sp>
        <p:sp>
          <p:nvSpPr>
            <p:cNvPr name="TextBox 9" id="9"/>
            <p:cNvSpPr txBox="true"/>
            <p:nvPr/>
          </p:nvSpPr>
          <p:spPr>
            <a:xfrm>
              <a:off x="0" y="-47625"/>
              <a:ext cx="1971363" cy="923321"/>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13262096" y="1182208"/>
            <a:ext cx="4215413" cy="3961292"/>
          </a:xfrm>
          <a:custGeom>
            <a:avLst/>
            <a:gdLst/>
            <a:ahLst/>
            <a:cxnLst/>
            <a:rect r="r" b="b" t="t" l="l"/>
            <a:pathLst>
              <a:path h="3961292" w="4215413">
                <a:moveTo>
                  <a:pt x="0" y="0"/>
                </a:moveTo>
                <a:lnTo>
                  <a:pt x="4215413" y="0"/>
                </a:lnTo>
                <a:lnTo>
                  <a:pt x="4215413" y="3961292"/>
                </a:lnTo>
                <a:lnTo>
                  <a:pt x="0" y="3961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8847465" y="5715852"/>
            <a:ext cx="7957580" cy="3082925"/>
          </a:xfrm>
          <a:prstGeom prst="rect">
            <a:avLst/>
          </a:prstGeom>
        </p:spPr>
        <p:txBody>
          <a:bodyPr anchor="t" rtlCol="false" tIns="0" lIns="0" bIns="0" rIns="0">
            <a:spAutoFit/>
          </a:bodyPr>
          <a:lstStyle/>
          <a:p>
            <a:pPr>
              <a:lnSpc>
                <a:spcPts val="4900"/>
              </a:lnSpc>
            </a:pPr>
            <a:r>
              <a:rPr lang="en-US" sz="3500" spc="-35">
                <a:solidFill>
                  <a:srgbClr val="F9FAF4"/>
                </a:solidFill>
                <a:latin typeface="Be Vietnam"/>
              </a:rPr>
              <a:t>People who want to hear reviews from a demographic </a:t>
            </a:r>
            <a:r>
              <a:rPr lang="en-US" sz="3500" spc="-35">
                <a:solidFill>
                  <a:srgbClr val="F9FAF4"/>
                </a:solidFill>
                <a:latin typeface="Be Vietnam Ultra-Bold"/>
              </a:rPr>
              <a:t>that’s different from the general population</a:t>
            </a:r>
            <a:r>
              <a:rPr lang="en-US" sz="3500" spc="-35">
                <a:solidFill>
                  <a:srgbClr val="F9FAF4"/>
                </a:solidFill>
                <a:latin typeface="Be Vietnam"/>
              </a:rPr>
              <a:t> (reviews from people of the same ethnicity, gender, etc.)</a:t>
            </a:r>
          </a:p>
        </p:txBody>
      </p:sp>
      <p:sp>
        <p:nvSpPr>
          <p:cNvPr name="TextBox 12" id="12"/>
          <p:cNvSpPr txBox="true"/>
          <p:nvPr/>
        </p:nvSpPr>
        <p:spPr>
          <a:xfrm rot="0">
            <a:off x="8848635" y="1428593"/>
            <a:ext cx="3269555" cy="3082925"/>
          </a:xfrm>
          <a:prstGeom prst="rect">
            <a:avLst/>
          </a:prstGeom>
        </p:spPr>
        <p:txBody>
          <a:bodyPr anchor="t" rtlCol="false" tIns="0" lIns="0" bIns="0" rIns="0">
            <a:spAutoFit/>
          </a:bodyPr>
          <a:lstStyle/>
          <a:p>
            <a:pPr>
              <a:lnSpc>
                <a:spcPts val="4900"/>
              </a:lnSpc>
            </a:pPr>
            <a:r>
              <a:rPr lang="en-US" sz="3500" spc="-35">
                <a:solidFill>
                  <a:srgbClr val="F9FAF4"/>
                </a:solidFill>
                <a:latin typeface="Be Vietnam"/>
              </a:rPr>
              <a:t>People who care a lot about the </a:t>
            </a:r>
            <a:r>
              <a:rPr lang="en-US" sz="3500" spc="-35">
                <a:solidFill>
                  <a:srgbClr val="F9FAF4"/>
                </a:solidFill>
                <a:latin typeface="Be Vietnam Ultra-Bold"/>
              </a:rPr>
              <a:t>quality</a:t>
            </a:r>
            <a:r>
              <a:rPr lang="en-US" sz="3500" spc="-35">
                <a:solidFill>
                  <a:srgbClr val="F9FAF4"/>
                </a:solidFill>
                <a:latin typeface="Be Vietnam"/>
              </a:rPr>
              <a:t> of their services</a:t>
            </a:r>
          </a:p>
        </p:txBody>
      </p:sp>
      <p:sp>
        <p:nvSpPr>
          <p:cNvPr name="TextBox 13" id="13"/>
          <p:cNvSpPr txBox="true"/>
          <p:nvPr/>
        </p:nvSpPr>
        <p:spPr>
          <a:xfrm rot="0">
            <a:off x="1028689" y="3938588"/>
            <a:ext cx="6928613" cy="2371725"/>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Who does it </a:t>
            </a:r>
            <a:r>
              <a:rPr lang="en-US" sz="7500" spc="-225">
                <a:solidFill>
                  <a:srgbClr val="907CE1"/>
                </a:solidFill>
                <a:latin typeface="Be Vietnam"/>
              </a:rPr>
              <a:t>serve?</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2820460" y="1038225"/>
            <a:ext cx="4250562" cy="3075345"/>
            <a:chOff x="0" y="0"/>
            <a:chExt cx="941341" cy="681074"/>
          </a:xfrm>
        </p:grpSpPr>
        <p:sp>
          <p:nvSpPr>
            <p:cNvPr name="Freeform 3" id="3"/>
            <p:cNvSpPr/>
            <p:nvPr/>
          </p:nvSpPr>
          <p:spPr>
            <a:xfrm flipH="false" flipV="false" rot="0">
              <a:off x="0" y="0"/>
              <a:ext cx="941341" cy="681074"/>
            </a:xfrm>
            <a:custGeom>
              <a:avLst/>
              <a:gdLst/>
              <a:ahLst/>
              <a:cxnLst/>
              <a:rect r="r" b="b" t="t" l="l"/>
              <a:pathLst>
                <a:path h="681074" w="941341">
                  <a:moveTo>
                    <a:pt x="100176" y="0"/>
                  </a:moveTo>
                  <a:lnTo>
                    <a:pt x="841165" y="0"/>
                  </a:lnTo>
                  <a:cubicBezTo>
                    <a:pt x="867733" y="0"/>
                    <a:pt x="893213" y="10554"/>
                    <a:pt x="912000" y="29341"/>
                  </a:cubicBezTo>
                  <a:cubicBezTo>
                    <a:pt x="930787" y="48128"/>
                    <a:pt x="941341" y="73608"/>
                    <a:pt x="941341" y="100176"/>
                  </a:cubicBezTo>
                  <a:lnTo>
                    <a:pt x="941341" y="580898"/>
                  </a:lnTo>
                  <a:cubicBezTo>
                    <a:pt x="941341" y="607466"/>
                    <a:pt x="930787" y="632947"/>
                    <a:pt x="912000" y="651733"/>
                  </a:cubicBezTo>
                  <a:cubicBezTo>
                    <a:pt x="893213" y="670520"/>
                    <a:pt x="867733" y="681074"/>
                    <a:pt x="841165" y="681074"/>
                  </a:cubicBezTo>
                  <a:lnTo>
                    <a:pt x="100176" y="681074"/>
                  </a:lnTo>
                  <a:cubicBezTo>
                    <a:pt x="73608" y="681074"/>
                    <a:pt x="48128" y="670520"/>
                    <a:pt x="29341" y="651733"/>
                  </a:cubicBezTo>
                  <a:cubicBezTo>
                    <a:pt x="10554" y="632947"/>
                    <a:pt x="0" y="607466"/>
                    <a:pt x="0" y="580898"/>
                  </a:cubicBezTo>
                  <a:lnTo>
                    <a:pt x="0" y="100176"/>
                  </a:lnTo>
                  <a:cubicBezTo>
                    <a:pt x="0" y="73608"/>
                    <a:pt x="10554" y="48128"/>
                    <a:pt x="29341" y="29341"/>
                  </a:cubicBezTo>
                  <a:cubicBezTo>
                    <a:pt x="48128" y="10554"/>
                    <a:pt x="73608" y="0"/>
                    <a:pt x="100176" y="0"/>
                  </a:cubicBezTo>
                  <a:close/>
                </a:path>
              </a:pathLst>
            </a:custGeom>
            <a:solidFill>
              <a:srgbClr val="000000"/>
            </a:solidFill>
          </p:spPr>
        </p:sp>
        <p:sp>
          <p:nvSpPr>
            <p:cNvPr name="TextBox 4" id="4"/>
            <p:cNvSpPr txBox="true"/>
            <p:nvPr/>
          </p:nvSpPr>
          <p:spPr>
            <a:xfrm>
              <a:off x="0" y="-47625"/>
              <a:ext cx="941341" cy="728699"/>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V="true">
            <a:off x="1028700" y="9258300"/>
            <a:ext cx="6385243" cy="4762"/>
          </a:xfrm>
          <a:prstGeom prst="line">
            <a:avLst/>
          </a:prstGeom>
          <a:ln cap="flat" w="9525">
            <a:solidFill>
              <a:srgbClr val="1C1C1D"/>
            </a:solidFill>
            <a:prstDash val="solid"/>
            <a:headEnd type="none" len="sm" w="sm"/>
            <a:tailEnd type="none" len="sm" w="sm"/>
          </a:ln>
        </p:spPr>
      </p:sp>
      <p:sp>
        <p:nvSpPr>
          <p:cNvPr name="AutoShape 6" id="6"/>
          <p:cNvSpPr/>
          <p:nvPr/>
        </p:nvSpPr>
        <p:spPr>
          <a:xfrm flipV="true">
            <a:off x="1028694" y="1028700"/>
            <a:ext cx="6385248" cy="4762"/>
          </a:xfrm>
          <a:prstGeom prst="line">
            <a:avLst/>
          </a:prstGeom>
          <a:ln cap="flat" w="9525">
            <a:solidFill>
              <a:srgbClr val="1C1C1D"/>
            </a:solidFill>
            <a:prstDash val="solid"/>
            <a:headEnd type="none" len="sm" w="sm"/>
            <a:tailEnd type="none" len="sm" w="sm"/>
          </a:ln>
        </p:spPr>
      </p:sp>
      <p:grpSp>
        <p:nvGrpSpPr>
          <p:cNvPr name="Group 7" id="7"/>
          <p:cNvGrpSpPr/>
          <p:nvPr/>
        </p:nvGrpSpPr>
        <p:grpSpPr>
          <a:xfrm rot="0">
            <a:off x="12820460" y="4441228"/>
            <a:ext cx="4250562" cy="1869084"/>
            <a:chOff x="0" y="0"/>
            <a:chExt cx="941341" cy="413933"/>
          </a:xfrm>
        </p:grpSpPr>
        <p:sp>
          <p:nvSpPr>
            <p:cNvPr name="Freeform 8" id="8"/>
            <p:cNvSpPr/>
            <p:nvPr/>
          </p:nvSpPr>
          <p:spPr>
            <a:xfrm flipH="false" flipV="false" rot="0">
              <a:off x="0" y="0"/>
              <a:ext cx="941341" cy="413933"/>
            </a:xfrm>
            <a:custGeom>
              <a:avLst/>
              <a:gdLst/>
              <a:ahLst/>
              <a:cxnLst/>
              <a:rect r="r" b="b" t="t" l="l"/>
              <a:pathLst>
                <a:path h="413933" w="941341">
                  <a:moveTo>
                    <a:pt x="100176" y="0"/>
                  </a:moveTo>
                  <a:lnTo>
                    <a:pt x="841165" y="0"/>
                  </a:lnTo>
                  <a:cubicBezTo>
                    <a:pt x="867733" y="0"/>
                    <a:pt x="893213" y="10554"/>
                    <a:pt x="912000" y="29341"/>
                  </a:cubicBezTo>
                  <a:cubicBezTo>
                    <a:pt x="930787" y="48128"/>
                    <a:pt x="941341" y="73608"/>
                    <a:pt x="941341" y="100176"/>
                  </a:cubicBezTo>
                  <a:lnTo>
                    <a:pt x="941341" y="313756"/>
                  </a:lnTo>
                  <a:cubicBezTo>
                    <a:pt x="941341" y="340325"/>
                    <a:pt x="930787" y="365805"/>
                    <a:pt x="912000" y="384592"/>
                  </a:cubicBezTo>
                  <a:cubicBezTo>
                    <a:pt x="893213" y="403378"/>
                    <a:pt x="867733" y="413933"/>
                    <a:pt x="841165" y="413933"/>
                  </a:cubicBezTo>
                  <a:lnTo>
                    <a:pt x="100176" y="413933"/>
                  </a:lnTo>
                  <a:cubicBezTo>
                    <a:pt x="73608" y="413933"/>
                    <a:pt x="48128" y="403378"/>
                    <a:pt x="29341" y="384592"/>
                  </a:cubicBezTo>
                  <a:cubicBezTo>
                    <a:pt x="10554" y="365805"/>
                    <a:pt x="0" y="340325"/>
                    <a:pt x="0" y="313756"/>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9" id="9"/>
            <p:cNvSpPr txBox="true"/>
            <p:nvPr/>
          </p:nvSpPr>
          <p:spPr>
            <a:xfrm>
              <a:off x="0" y="-47625"/>
              <a:ext cx="941341" cy="461558"/>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13244332" y="4813795"/>
            <a:ext cx="5088437" cy="10572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Non-tech savvy </a:t>
            </a:r>
          </a:p>
          <a:p>
            <a:pPr>
              <a:lnSpc>
                <a:spcPts val="4200"/>
              </a:lnSpc>
            </a:pPr>
            <a:r>
              <a:rPr lang="en-US" sz="3000" spc="-30">
                <a:solidFill>
                  <a:srgbClr val="F9FAF4"/>
                </a:solidFill>
                <a:latin typeface="Be Vietnam"/>
              </a:rPr>
              <a:t>people</a:t>
            </a:r>
          </a:p>
        </p:txBody>
      </p:sp>
      <p:grpSp>
        <p:nvGrpSpPr>
          <p:cNvPr name="Group 11" id="11"/>
          <p:cNvGrpSpPr/>
          <p:nvPr/>
        </p:nvGrpSpPr>
        <p:grpSpPr>
          <a:xfrm rot="0">
            <a:off x="8079290" y="5592219"/>
            <a:ext cx="4250562" cy="2566372"/>
            <a:chOff x="0" y="0"/>
            <a:chExt cx="941341" cy="568356"/>
          </a:xfrm>
        </p:grpSpPr>
        <p:sp>
          <p:nvSpPr>
            <p:cNvPr name="Freeform 12" id="12"/>
            <p:cNvSpPr/>
            <p:nvPr/>
          </p:nvSpPr>
          <p:spPr>
            <a:xfrm flipH="false" flipV="false" rot="0">
              <a:off x="0" y="0"/>
              <a:ext cx="941341" cy="568356"/>
            </a:xfrm>
            <a:custGeom>
              <a:avLst/>
              <a:gdLst/>
              <a:ahLst/>
              <a:cxnLst/>
              <a:rect r="r" b="b" t="t" l="l"/>
              <a:pathLst>
                <a:path h="568356" w="941341">
                  <a:moveTo>
                    <a:pt x="100176" y="0"/>
                  </a:moveTo>
                  <a:lnTo>
                    <a:pt x="841165" y="0"/>
                  </a:lnTo>
                  <a:cubicBezTo>
                    <a:pt x="867733" y="0"/>
                    <a:pt x="893213" y="10554"/>
                    <a:pt x="912000" y="29341"/>
                  </a:cubicBezTo>
                  <a:cubicBezTo>
                    <a:pt x="930787" y="48128"/>
                    <a:pt x="941341" y="73608"/>
                    <a:pt x="941341" y="100176"/>
                  </a:cubicBezTo>
                  <a:lnTo>
                    <a:pt x="941341" y="468180"/>
                  </a:lnTo>
                  <a:cubicBezTo>
                    <a:pt x="941341" y="494748"/>
                    <a:pt x="930787" y="520228"/>
                    <a:pt x="912000" y="539015"/>
                  </a:cubicBezTo>
                  <a:cubicBezTo>
                    <a:pt x="893213" y="557802"/>
                    <a:pt x="867733" y="568356"/>
                    <a:pt x="841165" y="568356"/>
                  </a:cubicBezTo>
                  <a:lnTo>
                    <a:pt x="100176" y="568356"/>
                  </a:lnTo>
                  <a:cubicBezTo>
                    <a:pt x="73608" y="568356"/>
                    <a:pt x="48128" y="557802"/>
                    <a:pt x="29341" y="539015"/>
                  </a:cubicBezTo>
                  <a:cubicBezTo>
                    <a:pt x="10554" y="520228"/>
                    <a:pt x="0" y="494748"/>
                    <a:pt x="0" y="468180"/>
                  </a:cubicBezTo>
                  <a:lnTo>
                    <a:pt x="0" y="100176"/>
                  </a:lnTo>
                  <a:cubicBezTo>
                    <a:pt x="0" y="73608"/>
                    <a:pt x="10554" y="48128"/>
                    <a:pt x="29341" y="29341"/>
                  </a:cubicBezTo>
                  <a:cubicBezTo>
                    <a:pt x="48128" y="10554"/>
                    <a:pt x="73608" y="0"/>
                    <a:pt x="100176" y="0"/>
                  </a:cubicBezTo>
                  <a:close/>
                </a:path>
              </a:pathLst>
            </a:custGeom>
            <a:solidFill>
              <a:srgbClr val="000000"/>
            </a:solidFill>
          </p:spPr>
        </p:sp>
        <p:sp>
          <p:nvSpPr>
            <p:cNvPr name="TextBox 13" id="13"/>
            <p:cNvSpPr txBox="true"/>
            <p:nvPr/>
          </p:nvSpPr>
          <p:spPr>
            <a:xfrm>
              <a:off x="0" y="-47625"/>
              <a:ext cx="941341" cy="615981"/>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8079290" y="1023938"/>
            <a:ext cx="4250562" cy="4208503"/>
            <a:chOff x="0" y="0"/>
            <a:chExt cx="941341" cy="932026"/>
          </a:xfrm>
        </p:grpSpPr>
        <p:sp>
          <p:nvSpPr>
            <p:cNvPr name="Freeform 15" id="15"/>
            <p:cNvSpPr/>
            <p:nvPr/>
          </p:nvSpPr>
          <p:spPr>
            <a:xfrm flipH="false" flipV="false" rot="0">
              <a:off x="0" y="0"/>
              <a:ext cx="941341" cy="932026"/>
            </a:xfrm>
            <a:custGeom>
              <a:avLst/>
              <a:gdLst/>
              <a:ahLst/>
              <a:cxnLst/>
              <a:rect r="r" b="b" t="t" l="l"/>
              <a:pathLst>
                <a:path h="932026" w="941341">
                  <a:moveTo>
                    <a:pt x="100176" y="0"/>
                  </a:moveTo>
                  <a:lnTo>
                    <a:pt x="841165" y="0"/>
                  </a:lnTo>
                  <a:cubicBezTo>
                    <a:pt x="867733" y="0"/>
                    <a:pt x="893213" y="10554"/>
                    <a:pt x="912000" y="29341"/>
                  </a:cubicBezTo>
                  <a:cubicBezTo>
                    <a:pt x="930787" y="48128"/>
                    <a:pt x="941341" y="73608"/>
                    <a:pt x="941341" y="100176"/>
                  </a:cubicBezTo>
                  <a:lnTo>
                    <a:pt x="941341" y="831850"/>
                  </a:lnTo>
                  <a:cubicBezTo>
                    <a:pt x="941341" y="858419"/>
                    <a:pt x="930787" y="883899"/>
                    <a:pt x="912000" y="902686"/>
                  </a:cubicBezTo>
                  <a:cubicBezTo>
                    <a:pt x="893213" y="921472"/>
                    <a:pt x="867733" y="932026"/>
                    <a:pt x="841165" y="932026"/>
                  </a:cubicBezTo>
                  <a:lnTo>
                    <a:pt x="100176" y="932026"/>
                  </a:lnTo>
                  <a:cubicBezTo>
                    <a:pt x="73608" y="932026"/>
                    <a:pt x="48128" y="921472"/>
                    <a:pt x="29341" y="902686"/>
                  </a:cubicBezTo>
                  <a:cubicBezTo>
                    <a:pt x="10554" y="883899"/>
                    <a:pt x="0" y="858419"/>
                    <a:pt x="0" y="831850"/>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6" id="16"/>
            <p:cNvSpPr txBox="true"/>
            <p:nvPr/>
          </p:nvSpPr>
          <p:spPr>
            <a:xfrm>
              <a:off x="0" y="-47625"/>
              <a:ext cx="941341" cy="979651"/>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false" flipV="false" rot="0">
            <a:off x="12820460" y="6780253"/>
            <a:ext cx="4161024" cy="2756678"/>
          </a:xfrm>
          <a:custGeom>
            <a:avLst/>
            <a:gdLst/>
            <a:ahLst/>
            <a:cxnLst/>
            <a:rect r="r" b="b" t="t" l="l"/>
            <a:pathLst>
              <a:path h="2756678" w="4161024">
                <a:moveTo>
                  <a:pt x="0" y="0"/>
                </a:moveTo>
                <a:lnTo>
                  <a:pt x="4161023" y="0"/>
                </a:lnTo>
                <a:lnTo>
                  <a:pt x="4161023" y="2756678"/>
                </a:lnTo>
                <a:lnTo>
                  <a:pt x="0" y="27566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8569794" y="6034517"/>
            <a:ext cx="3269555" cy="15906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People who live far away from their networks</a:t>
            </a:r>
          </a:p>
        </p:txBody>
      </p:sp>
      <p:sp>
        <p:nvSpPr>
          <p:cNvPr name="TextBox 19" id="19"/>
          <p:cNvSpPr txBox="true"/>
          <p:nvPr/>
        </p:nvSpPr>
        <p:spPr>
          <a:xfrm rot="0">
            <a:off x="1028689" y="3938588"/>
            <a:ext cx="6928613" cy="2371725"/>
          </a:xfrm>
          <a:prstGeom prst="rect">
            <a:avLst/>
          </a:prstGeom>
        </p:spPr>
        <p:txBody>
          <a:bodyPr anchor="t" rtlCol="false" tIns="0" lIns="0" bIns="0" rIns="0">
            <a:spAutoFit/>
          </a:bodyPr>
          <a:lstStyle/>
          <a:p>
            <a:pPr>
              <a:lnSpc>
                <a:spcPts val="9375"/>
              </a:lnSpc>
            </a:pPr>
            <a:r>
              <a:rPr lang="en-US" sz="7500" spc="-225">
                <a:solidFill>
                  <a:srgbClr val="1C1C1D"/>
                </a:solidFill>
                <a:latin typeface="Be Vietnam"/>
              </a:rPr>
              <a:t>Who does it </a:t>
            </a:r>
            <a:r>
              <a:rPr lang="en-US" sz="7500" spc="-225">
                <a:solidFill>
                  <a:srgbClr val="907CE1"/>
                </a:solidFill>
                <a:latin typeface="Be Vietnam"/>
              </a:rPr>
              <a:t> leave out?</a:t>
            </a:r>
          </a:p>
        </p:txBody>
      </p:sp>
      <p:sp>
        <p:nvSpPr>
          <p:cNvPr name="TextBox 20" id="20"/>
          <p:cNvSpPr txBox="true"/>
          <p:nvPr/>
        </p:nvSpPr>
        <p:spPr>
          <a:xfrm rot="0">
            <a:off x="13244332" y="1480523"/>
            <a:ext cx="3269555" cy="21240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People whose networks live very different lifestyles from them</a:t>
            </a:r>
          </a:p>
        </p:txBody>
      </p:sp>
      <p:sp>
        <p:nvSpPr>
          <p:cNvPr name="TextBox 21" id="21"/>
          <p:cNvSpPr txBox="true"/>
          <p:nvPr/>
        </p:nvSpPr>
        <p:spPr>
          <a:xfrm rot="0">
            <a:off x="8569794" y="1426310"/>
            <a:ext cx="3269555" cy="3190875"/>
          </a:xfrm>
          <a:prstGeom prst="rect">
            <a:avLst/>
          </a:prstGeom>
        </p:spPr>
        <p:txBody>
          <a:bodyPr anchor="t" rtlCol="false" tIns="0" lIns="0" bIns="0" rIns="0">
            <a:spAutoFit/>
          </a:bodyPr>
          <a:lstStyle/>
          <a:p>
            <a:pPr>
              <a:lnSpc>
                <a:spcPts val="4200"/>
              </a:lnSpc>
            </a:pPr>
            <a:r>
              <a:rPr lang="en-US" sz="3000" spc="-30">
                <a:solidFill>
                  <a:srgbClr val="F9FAF4"/>
                </a:solidFill>
                <a:latin typeface="Be Vietnam"/>
              </a:rPr>
              <a:t>People who need more specialized services (people with disabilities, learning disorders, etc.)</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690774"/>
            <a:ext cx="9401181" cy="1387467"/>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Appendix</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4" id="4"/>
          <p:cNvSpPr txBox="true"/>
          <p:nvPr/>
        </p:nvSpPr>
        <p:spPr>
          <a:xfrm rot="0">
            <a:off x="1947480" y="834683"/>
            <a:ext cx="5123845" cy="874396"/>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Extra Content</a:t>
            </a:r>
          </a:p>
        </p:txBody>
      </p:sp>
      <p:sp>
        <p:nvSpPr>
          <p:cNvPr name="Freeform 5" id="5"/>
          <p:cNvSpPr/>
          <p:nvPr/>
        </p:nvSpPr>
        <p:spPr>
          <a:xfrm flipH="false" flipV="false" rot="0">
            <a:off x="1028700" y="1028700"/>
            <a:ext cx="737530" cy="737530"/>
          </a:xfrm>
          <a:custGeom>
            <a:avLst/>
            <a:gdLst/>
            <a:ahLst/>
            <a:cxnLst/>
            <a:rect r="r" b="b" t="t" l="l"/>
            <a:pathLst>
              <a:path h="737530" w="737530">
                <a:moveTo>
                  <a:pt x="0" y="0"/>
                </a:moveTo>
                <a:lnTo>
                  <a:pt x="737530" y="0"/>
                </a:lnTo>
                <a:lnTo>
                  <a:pt x="737530" y="737530"/>
                </a:lnTo>
                <a:lnTo>
                  <a:pt x="0" y="737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3920131" y="1028700"/>
            <a:ext cx="3339169" cy="4116047"/>
            <a:chOff x="0" y="0"/>
            <a:chExt cx="739501" cy="911551"/>
          </a:xfrm>
        </p:grpSpPr>
        <p:sp>
          <p:nvSpPr>
            <p:cNvPr name="Freeform 3" id="3"/>
            <p:cNvSpPr/>
            <p:nvPr/>
          </p:nvSpPr>
          <p:spPr>
            <a:xfrm flipH="false" flipV="false" rot="0">
              <a:off x="0" y="0"/>
              <a:ext cx="739501" cy="911551"/>
            </a:xfrm>
            <a:custGeom>
              <a:avLst/>
              <a:gdLst/>
              <a:ahLst/>
              <a:cxnLst/>
              <a:rect r="r" b="b" t="t" l="l"/>
              <a:pathLst>
                <a:path h="911551" w="739501">
                  <a:moveTo>
                    <a:pt x="127518" y="0"/>
                  </a:moveTo>
                  <a:lnTo>
                    <a:pt x="611983" y="0"/>
                  </a:lnTo>
                  <a:cubicBezTo>
                    <a:pt x="682409" y="0"/>
                    <a:pt x="739501" y="57092"/>
                    <a:pt x="739501" y="127518"/>
                  </a:cubicBezTo>
                  <a:lnTo>
                    <a:pt x="739501" y="784033"/>
                  </a:lnTo>
                  <a:cubicBezTo>
                    <a:pt x="739501" y="817853"/>
                    <a:pt x="726066" y="850287"/>
                    <a:pt x="702152" y="874202"/>
                  </a:cubicBezTo>
                  <a:cubicBezTo>
                    <a:pt x="678238" y="898116"/>
                    <a:pt x="645803" y="911551"/>
                    <a:pt x="611983" y="911551"/>
                  </a:cubicBezTo>
                  <a:lnTo>
                    <a:pt x="127518" y="911551"/>
                  </a:lnTo>
                  <a:cubicBezTo>
                    <a:pt x="93698" y="911551"/>
                    <a:pt x="61264" y="898116"/>
                    <a:pt x="37349" y="874202"/>
                  </a:cubicBezTo>
                  <a:cubicBezTo>
                    <a:pt x="13435" y="850287"/>
                    <a:pt x="0" y="817853"/>
                    <a:pt x="0" y="784033"/>
                  </a:cubicBezTo>
                  <a:lnTo>
                    <a:pt x="0" y="127518"/>
                  </a:lnTo>
                  <a:cubicBezTo>
                    <a:pt x="0" y="93698"/>
                    <a:pt x="13435" y="61264"/>
                    <a:pt x="37349" y="37349"/>
                  </a:cubicBezTo>
                  <a:cubicBezTo>
                    <a:pt x="61264" y="13435"/>
                    <a:pt x="93698" y="0"/>
                    <a:pt x="127518" y="0"/>
                  </a:cubicBezTo>
                  <a:close/>
                </a:path>
              </a:pathLst>
            </a:custGeom>
            <a:solidFill>
              <a:srgbClr val="DBDBDB"/>
            </a:solidFill>
          </p:spPr>
        </p:sp>
        <p:sp>
          <p:nvSpPr>
            <p:cNvPr name="TextBox 4" id="4"/>
            <p:cNvSpPr txBox="true"/>
            <p:nvPr/>
          </p:nvSpPr>
          <p:spPr>
            <a:xfrm>
              <a:off x="0" y="-47625"/>
              <a:ext cx="739501" cy="959176"/>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802400"/>
            <a:ext cx="2212491" cy="1564935"/>
            <a:chOff x="0" y="0"/>
            <a:chExt cx="986821" cy="697997"/>
          </a:xfrm>
        </p:grpSpPr>
        <p:sp>
          <p:nvSpPr>
            <p:cNvPr name="Freeform 6" id="6"/>
            <p:cNvSpPr/>
            <p:nvPr/>
          </p:nvSpPr>
          <p:spPr>
            <a:xfrm flipH="false" flipV="false" rot="0">
              <a:off x="0" y="0"/>
              <a:ext cx="986821" cy="697997"/>
            </a:xfrm>
            <a:custGeom>
              <a:avLst/>
              <a:gdLst/>
              <a:ahLst/>
              <a:cxnLst/>
              <a:rect r="r" b="b" t="t" l="l"/>
              <a:pathLst>
                <a:path h="697997" w="986821">
                  <a:moveTo>
                    <a:pt x="192455" y="0"/>
                  </a:moveTo>
                  <a:lnTo>
                    <a:pt x="794366" y="0"/>
                  </a:lnTo>
                  <a:cubicBezTo>
                    <a:pt x="900656" y="0"/>
                    <a:pt x="986821" y="86165"/>
                    <a:pt x="986821" y="192455"/>
                  </a:cubicBezTo>
                  <a:lnTo>
                    <a:pt x="986821" y="505542"/>
                  </a:lnTo>
                  <a:cubicBezTo>
                    <a:pt x="986821" y="556584"/>
                    <a:pt x="966545" y="605536"/>
                    <a:pt x="930453" y="641628"/>
                  </a:cubicBezTo>
                  <a:cubicBezTo>
                    <a:pt x="894360" y="677720"/>
                    <a:pt x="845408" y="697997"/>
                    <a:pt x="794366" y="697997"/>
                  </a:cubicBezTo>
                  <a:lnTo>
                    <a:pt x="192455" y="697997"/>
                  </a:lnTo>
                  <a:cubicBezTo>
                    <a:pt x="86165" y="697997"/>
                    <a:pt x="0" y="611832"/>
                    <a:pt x="0" y="505542"/>
                  </a:cubicBezTo>
                  <a:lnTo>
                    <a:pt x="0" y="192455"/>
                  </a:lnTo>
                  <a:cubicBezTo>
                    <a:pt x="0" y="86165"/>
                    <a:pt x="86165" y="0"/>
                    <a:pt x="192455" y="0"/>
                  </a:cubicBezTo>
                  <a:close/>
                </a:path>
              </a:pathLst>
            </a:custGeom>
            <a:solidFill>
              <a:srgbClr val="907CE1"/>
            </a:solidFill>
          </p:spPr>
        </p:sp>
        <p:sp>
          <p:nvSpPr>
            <p:cNvPr name="TextBox 7" id="7"/>
            <p:cNvSpPr txBox="true"/>
            <p:nvPr/>
          </p:nvSpPr>
          <p:spPr>
            <a:xfrm>
              <a:off x="0" y="-47625"/>
              <a:ext cx="986821" cy="745622"/>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028700" y="1399562"/>
            <a:ext cx="12349666" cy="1301149"/>
            <a:chOff x="0" y="0"/>
            <a:chExt cx="2734991" cy="288156"/>
          </a:xfrm>
        </p:grpSpPr>
        <p:sp>
          <p:nvSpPr>
            <p:cNvPr name="Freeform 9" id="9"/>
            <p:cNvSpPr/>
            <p:nvPr/>
          </p:nvSpPr>
          <p:spPr>
            <a:xfrm flipH="false" flipV="false" rot="0">
              <a:off x="0" y="0"/>
              <a:ext cx="2734991" cy="288156"/>
            </a:xfrm>
            <a:custGeom>
              <a:avLst/>
              <a:gdLst/>
              <a:ahLst/>
              <a:cxnLst/>
              <a:rect r="r" b="b" t="t" l="l"/>
              <a:pathLst>
                <a:path h="288156" w="2734991">
                  <a:moveTo>
                    <a:pt x="34479" y="0"/>
                  </a:moveTo>
                  <a:lnTo>
                    <a:pt x="2700512" y="0"/>
                  </a:lnTo>
                  <a:cubicBezTo>
                    <a:pt x="2709656" y="0"/>
                    <a:pt x="2718426" y="3633"/>
                    <a:pt x="2724892" y="10099"/>
                  </a:cubicBezTo>
                  <a:cubicBezTo>
                    <a:pt x="2731358" y="16565"/>
                    <a:pt x="2734991" y="25335"/>
                    <a:pt x="2734991" y="34479"/>
                  </a:cubicBezTo>
                  <a:lnTo>
                    <a:pt x="2734991" y="253677"/>
                  </a:lnTo>
                  <a:cubicBezTo>
                    <a:pt x="2734991" y="262821"/>
                    <a:pt x="2731358" y="271591"/>
                    <a:pt x="2724892" y="278057"/>
                  </a:cubicBezTo>
                  <a:cubicBezTo>
                    <a:pt x="2718426" y="284523"/>
                    <a:pt x="2709656" y="288156"/>
                    <a:pt x="2700512" y="288156"/>
                  </a:cubicBezTo>
                  <a:lnTo>
                    <a:pt x="34479" y="288156"/>
                  </a:lnTo>
                  <a:cubicBezTo>
                    <a:pt x="25335" y="288156"/>
                    <a:pt x="16565" y="284523"/>
                    <a:pt x="10099" y="278057"/>
                  </a:cubicBezTo>
                  <a:cubicBezTo>
                    <a:pt x="3633" y="271591"/>
                    <a:pt x="0" y="262821"/>
                    <a:pt x="0" y="253677"/>
                  </a:cubicBezTo>
                  <a:lnTo>
                    <a:pt x="0" y="34479"/>
                  </a:lnTo>
                  <a:cubicBezTo>
                    <a:pt x="0" y="25335"/>
                    <a:pt x="3633" y="16565"/>
                    <a:pt x="10099" y="10099"/>
                  </a:cubicBezTo>
                  <a:cubicBezTo>
                    <a:pt x="16565" y="3633"/>
                    <a:pt x="25335" y="0"/>
                    <a:pt x="34479" y="0"/>
                  </a:cubicBezTo>
                  <a:close/>
                </a:path>
              </a:pathLst>
            </a:custGeom>
            <a:solidFill>
              <a:srgbClr val="F9FAF4"/>
            </a:solidFill>
          </p:spPr>
        </p:sp>
        <p:sp>
          <p:nvSpPr>
            <p:cNvPr name="TextBox 10" id="10"/>
            <p:cNvSpPr txBox="true"/>
            <p:nvPr/>
          </p:nvSpPr>
          <p:spPr>
            <a:xfrm>
              <a:off x="0" y="-47625"/>
              <a:ext cx="2734991" cy="335781"/>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028700" y="2976936"/>
            <a:ext cx="5329284" cy="1564935"/>
            <a:chOff x="0" y="0"/>
            <a:chExt cx="2376982" cy="697997"/>
          </a:xfrm>
        </p:grpSpPr>
        <p:sp>
          <p:nvSpPr>
            <p:cNvPr name="Freeform 12" id="12"/>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13" id="13"/>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028700" y="3574097"/>
            <a:ext cx="12349666" cy="1789572"/>
            <a:chOff x="0" y="0"/>
            <a:chExt cx="2734991" cy="396323"/>
          </a:xfrm>
        </p:grpSpPr>
        <p:sp>
          <p:nvSpPr>
            <p:cNvPr name="Freeform 15" id="15"/>
            <p:cNvSpPr/>
            <p:nvPr/>
          </p:nvSpPr>
          <p:spPr>
            <a:xfrm flipH="false" flipV="false" rot="0">
              <a:off x="0" y="0"/>
              <a:ext cx="2734991" cy="396323"/>
            </a:xfrm>
            <a:custGeom>
              <a:avLst/>
              <a:gdLst/>
              <a:ahLst/>
              <a:cxnLst/>
              <a:rect r="r" b="b" t="t" l="l"/>
              <a:pathLst>
                <a:path h="396323" w="2734991">
                  <a:moveTo>
                    <a:pt x="34479" y="0"/>
                  </a:moveTo>
                  <a:lnTo>
                    <a:pt x="2700512" y="0"/>
                  </a:lnTo>
                  <a:cubicBezTo>
                    <a:pt x="2709656" y="0"/>
                    <a:pt x="2718426" y="3633"/>
                    <a:pt x="2724892" y="10099"/>
                  </a:cubicBezTo>
                  <a:cubicBezTo>
                    <a:pt x="2731358" y="16565"/>
                    <a:pt x="2734991" y="25335"/>
                    <a:pt x="2734991" y="34479"/>
                  </a:cubicBezTo>
                  <a:lnTo>
                    <a:pt x="2734991" y="361844"/>
                  </a:lnTo>
                  <a:cubicBezTo>
                    <a:pt x="2734991" y="370989"/>
                    <a:pt x="2731358" y="379759"/>
                    <a:pt x="2724892" y="386225"/>
                  </a:cubicBezTo>
                  <a:cubicBezTo>
                    <a:pt x="2718426" y="392691"/>
                    <a:pt x="2709656" y="396323"/>
                    <a:pt x="2700512" y="396323"/>
                  </a:cubicBezTo>
                  <a:lnTo>
                    <a:pt x="34479" y="396323"/>
                  </a:lnTo>
                  <a:cubicBezTo>
                    <a:pt x="25335" y="396323"/>
                    <a:pt x="16565" y="392691"/>
                    <a:pt x="10099" y="386225"/>
                  </a:cubicBezTo>
                  <a:cubicBezTo>
                    <a:pt x="3633" y="379759"/>
                    <a:pt x="0" y="370989"/>
                    <a:pt x="0" y="361844"/>
                  </a:cubicBezTo>
                  <a:lnTo>
                    <a:pt x="0" y="34479"/>
                  </a:lnTo>
                  <a:cubicBezTo>
                    <a:pt x="0" y="25335"/>
                    <a:pt x="3633" y="16565"/>
                    <a:pt x="10099" y="10099"/>
                  </a:cubicBezTo>
                  <a:cubicBezTo>
                    <a:pt x="16565" y="3633"/>
                    <a:pt x="25335" y="0"/>
                    <a:pt x="34479" y="0"/>
                  </a:cubicBezTo>
                  <a:close/>
                </a:path>
              </a:pathLst>
            </a:custGeom>
            <a:solidFill>
              <a:srgbClr val="F9FAF4"/>
            </a:solidFill>
          </p:spPr>
        </p:sp>
        <p:sp>
          <p:nvSpPr>
            <p:cNvPr name="TextBox 16" id="16"/>
            <p:cNvSpPr txBox="true"/>
            <p:nvPr/>
          </p:nvSpPr>
          <p:spPr>
            <a:xfrm>
              <a:off x="0" y="-47625"/>
              <a:ext cx="2734991" cy="443948"/>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1075834" y="5705468"/>
            <a:ext cx="5329284" cy="1564935"/>
            <a:chOff x="0" y="0"/>
            <a:chExt cx="2376982" cy="697997"/>
          </a:xfrm>
        </p:grpSpPr>
        <p:sp>
          <p:nvSpPr>
            <p:cNvPr name="Freeform 18" id="18"/>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19" id="19"/>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075834" y="6302629"/>
            <a:ext cx="16230600" cy="967774"/>
            <a:chOff x="0" y="0"/>
            <a:chExt cx="3594473" cy="214326"/>
          </a:xfrm>
        </p:grpSpPr>
        <p:sp>
          <p:nvSpPr>
            <p:cNvPr name="Freeform 21" id="21"/>
            <p:cNvSpPr/>
            <p:nvPr/>
          </p:nvSpPr>
          <p:spPr>
            <a:xfrm flipH="false" flipV="false" rot="0">
              <a:off x="0" y="0"/>
              <a:ext cx="3594473" cy="214326"/>
            </a:xfrm>
            <a:custGeom>
              <a:avLst/>
              <a:gdLst/>
              <a:ahLst/>
              <a:cxnLst/>
              <a:rect r="r" b="b" t="t" l="l"/>
              <a:pathLst>
                <a:path h="214326" w="3594473">
                  <a:moveTo>
                    <a:pt x="26235" y="0"/>
                  </a:moveTo>
                  <a:lnTo>
                    <a:pt x="3568238" y="0"/>
                  </a:lnTo>
                  <a:cubicBezTo>
                    <a:pt x="3582727" y="0"/>
                    <a:pt x="3594473" y="11746"/>
                    <a:pt x="3594473" y="26235"/>
                  </a:cubicBezTo>
                  <a:lnTo>
                    <a:pt x="3594473" y="188091"/>
                  </a:lnTo>
                  <a:cubicBezTo>
                    <a:pt x="3594473" y="202580"/>
                    <a:pt x="3582727" y="214326"/>
                    <a:pt x="3568238" y="214326"/>
                  </a:cubicBezTo>
                  <a:lnTo>
                    <a:pt x="26235" y="214326"/>
                  </a:lnTo>
                  <a:cubicBezTo>
                    <a:pt x="19277" y="214326"/>
                    <a:pt x="12604" y="211562"/>
                    <a:pt x="7684" y="206642"/>
                  </a:cubicBezTo>
                  <a:cubicBezTo>
                    <a:pt x="2764" y="201722"/>
                    <a:pt x="0" y="195049"/>
                    <a:pt x="0" y="188091"/>
                  </a:cubicBezTo>
                  <a:lnTo>
                    <a:pt x="0" y="26235"/>
                  </a:lnTo>
                  <a:cubicBezTo>
                    <a:pt x="0" y="11746"/>
                    <a:pt x="11746" y="0"/>
                    <a:pt x="26235" y="0"/>
                  </a:cubicBezTo>
                  <a:close/>
                </a:path>
              </a:pathLst>
            </a:custGeom>
            <a:solidFill>
              <a:srgbClr val="F9FAF4"/>
            </a:solidFill>
          </p:spPr>
        </p:sp>
        <p:sp>
          <p:nvSpPr>
            <p:cNvPr name="TextBox 22" id="22"/>
            <p:cNvSpPr txBox="true"/>
            <p:nvPr/>
          </p:nvSpPr>
          <p:spPr>
            <a:xfrm>
              <a:off x="0" y="-47625"/>
              <a:ext cx="3594473" cy="261951"/>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1075834" y="7613303"/>
            <a:ext cx="5329284" cy="1564935"/>
            <a:chOff x="0" y="0"/>
            <a:chExt cx="2376982" cy="697997"/>
          </a:xfrm>
        </p:grpSpPr>
        <p:sp>
          <p:nvSpPr>
            <p:cNvPr name="Freeform 24" id="24"/>
            <p:cNvSpPr/>
            <p:nvPr/>
          </p:nvSpPr>
          <p:spPr>
            <a:xfrm flipH="false" flipV="false" rot="0">
              <a:off x="0" y="0"/>
              <a:ext cx="2376982" cy="697997"/>
            </a:xfrm>
            <a:custGeom>
              <a:avLst/>
              <a:gdLst/>
              <a:ahLst/>
              <a:cxnLst/>
              <a:rect r="r" b="b" t="t" l="l"/>
              <a:pathLst>
                <a:path h="697997" w="2376982">
                  <a:moveTo>
                    <a:pt x="79899" y="0"/>
                  </a:moveTo>
                  <a:lnTo>
                    <a:pt x="2297083" y="0"/>
                  </a:lnTo>
                  <a:cubicBezTo>
                    <a:pt x="2318274" y="0"/>
                    <a:pt x="2338596" y="8418"/>
                    <a:pt x="2353580" y="23402"/>
                  </a:cubicBezTo>
                  <a:cubicBezTo>
                    <a:pt x="2368564" y="38386"/>
                    <a:pt x="2376982" y="58709"/>
                    <a:pt x="2376982" y="79899"/>
                  </a:cubicBezTo>
                  <a:lnTo>
                    <a:pt x="2376982" y="618098"/>
                  </a:lnTo>
                  <a:cubicBezTo>
                    <a:pt x="2376982" y="639288"/>
                    <a:pt x="2368564" y="659611"/>
                    <a:pt x="2353580" y="674595"/>
                  </a:cubicBezTo>
                  <a:cubicBezTo>
                    <a:pt x="2338596" y="689579"/>
                    <a:pt x="2318274" y="697997"/>
                    <a:pt x="2297083" y="697997"/>
                  </a:cubicBezTo>
                  <a:lnTo>
                    <a:pt x="79899" y="697997"/>
                  </a:lnTo>
                  <a:cubicBezTo>
                    <a:pt x="58709" y="697997"/>
                    <a:pt x="38386" y="689579"/>
                    <a:pt x="23402" y="674595"/>
                  </a:cubicBezTo>
                  <a:cubicBezTo>
                    <a:pt x="8418" y="659611"/>
                    <a:pt x="0" y="639288"/>
                    <a:pt x="0" y="618098"/>
                  </a:cubicBezTo>
                  <a:lnTo>
                    <a:pt x="0" y="79899"/>
                  </a:lnTo>
                  <a:cubicBezTo>
                    <a:pt x="0" y="58709"/>
                    <a:pt x="8418" y="38386"/>
                    <a:pt x="23402" y="23402"/>
                  </a:cubicBezTo>
                  <a:cubicBezTo>
                    <a:pt x="38386" y="8418"/>
                    <a:pt x="58709" y="0"/>
                    <a:pt x="79899" y="0"/>
                  </a:cubicBezTo>
                  <a:close/>
                </a:path>
              </a:pathLst>
            </a:custGeom>
            <a:solidFill>
              <a:srgbClr val="907CE1"/>
            </a:solidFill>
          </p:spPr>
        </p:sp>
        <p:sp>
          <p:nvSpPr>
            <p:cNvPr name="TextBox 25" id="25"/>
            <p:cNvSpPr txBox="true"/>
            <p:nvPr/>
          </p:nvSpPr>
          <p:spPr>
            <a:xfrm>
              <a:off x="0" y="-47625"/>
              <a:ext cx="2376982" cy="745622"/>
            </a:xfrm>
            <a:prstGeom prst="rect">
              <a:avLst/>
            </a:prstGeom>
          </p:spPr>
          <p:txBody>
            <a:bodyPr anchor="ctr" rtlCol="false" tIns="50800" lIns="50800" bIns="50800" rIns="50800"/>
            <a:lstStyle/>
            <a:p>
              <a:pPr algn="ctr">
                <a:lnSpc>
                  <a:spcPts val="2800"/>
                </a:lnSpc>
              </a:pPr>
            </a:p>
          </p:txBody>
        </p:sp>
      </p:grpSp>
      <p:grpSp>
        <p:nvGrpSpPr>
          <p:cNvPr name="Group 26" id="26"/>
          <p:cNvGrpSpPr/>
          <p:nvPr/>
        </p:nvGrpSpPr>
        <p:grpSpPr>
          <a:xfrm rot="0">
            <a:off x="1075834" y="8210465"/>
            <a:ext cx="16230600" cy="967774"/>
            <a:chOff x="0" y="0"/>
            <a:chExt cx="3594473" cy="214326"/>
          </a:xfrm>
        </p:grpSpPr>
        <p:sp>
          <p:nvSpPr>
            <p:cNvPr name="Freeform 27" id="27"/>
            <p:cNvSpPr/>
            <p:nvPr/>
          </p:nvSpPr>
          <p:spPr>
            <a:xfrm flipH="false" flipV="false" rot="0">
              <a:off x="0" y="0"/>
              <a:ext cx="3594473" cy="214326"/>
            </a:xfrm>
            <a:custGeom>
              <a:avLst/>
              <a:gdLst/>
              <a:ahLst/>
              <a:cxnLst/>
              <a:rect r="r" b="b" t="t" l="l"/>
              <a:pathLst>
                <a:path h="214326" w="3594473">
                  <a:moveTo>
                    <a:pt x="26235" y="0"/>
                  </a:moveTo>
                  <a:lnTo>
                    <a:pt x="3568238" y="0"/>
                  </a:lnTo>
                  <a:cubicBezTo>
                    <a:pt x="3582727" y="0"/>
                    <a:pt x="3594473" y="11746"/>
                    <a:pt x="3594473" y="26235"/>
                  </a:cubicBezTo>
                  <a:lnTo>
                    <a:pt x="3594473" y="188091"/>
                  </a:lnTo>
                  <a:cubicBezTo>
                    <a:pt x="3594473" y="202580"/>
                    <a:pt x="3582727" y="214326"/>
                    <a:pt x="3568238" y="214326"/>
                  </a:cubicBezTo>
                  <a:lnTo>
                    <a:pt x="26235" y="214326"/>
                  </a:lnTo>
                  <a:cubicBezTo>
                    <a:pt x="19277" y="214326"/>
                    <a:pt x="12604" y="211562"/>
                    <a:pt x="7684" y="206642"/>
                  </a:cubicBezTo>
                  <a:cubicBezTo>
                    <a:pt x="2764" y="201722"/>
                    <a:pt x="0" y="195049"/>
                    <a:pt x="0" y="188091"/>
                  </a:cubicBezTo>
                  <a:lnTo>
                    <a:pt x="0" y="26235"/>
                  </a:lnTo>
                  <a:cubicBezTo>
                    <a:pt x="0" y="11746"/>
                    <a:pt x="11746" y="0"/>
                    <a:pt x="26235" y="0"/>
                  </a:cubicBezTo>
                  <a:close/>
                </a:path>
              </a:pathLst>
            </a:custGeom>
            <a:solidFill>
              <a:srgbClr val="F9FAF4"/>
            </a:solidFill>
          </p:spPr>
        </p:sp>
        <p:sp>
          <p:nvSpPr>
            <p:cNvPr name="TextBox 28" id="28"/>
            <p:cNvSpPr txBox="true"/>
            <p:nvPr/>
          </p:nvSpPr>
          <p:spPr>
            <a:xfrm>
              <a:off x="0" y="-47625"/>
              <a:ext cx="3594473" cy="261951"/>
            </a:xfrm>
            <a:prstGeom prst="rect">
              <a:avLst/>
            </a:prstGeom>
          </p:spPr>
          <p:txBody>
            <a:bodyPr anchor="ctr" rtlCol="false" tIns="50800" lIns="50800" bIns="50800" rIns="50800"/>
            <a:lstStyle/>
            <a:p>
              <a:pPr algn="ctr">
                <a:lnSpc>
                  <a:spcPts val="2800"/>
                </a:lnSpc>
              </a:pPr>
            </a:p>
          </p:txBody>
        </p:sp>
      </p:grpSp>
      <p:sp>
        <p:nvSpPr>
          <p:cNvPr name="Freeform 29" id="29"/>
          <p:cNvSpPr/>
          <p:nvPr/>
        </p:nvSpPr>
        <p:spPr>
          <a:xfrm flipH="false" flipV="false" rot="0">
            <a:off x="13978563" y="1275737"/>
            <a:ext cx="3222304" cy="3222304"/>
          </a:xfrm>
          <a:custGeom>
            <a:avLst/>
            <a:gdLst/>
            <a:ahLst/>
            <a:cxnLst/>
            <a:rect r="r" b="b" t="t" l="l"/>
            <a:pathLst>
              <a:path h="3222304" w="3222304">
                <a:moveTo>
                  <a:pt x="0" y="0"/>
                </a:moveTo>
                <a:lnTo>
                  <a:pt x="3222305" y="0"/>
                </a:lnTo>
                <a:lnTo>
                  <a:pt x="3222305" y="3222304"/>
                </a:lnTo>
                <a:lnTo>
                  <a:pt x="0" y="3222304"/>
                </a:lnTo>
                <a:lnTo>
                  <a:pt x="0" y="0"/>
                </a:lnTo>
                <a:close/>
              </a:path>
            </a:pathLst>
          </a:custGeom>
          <a:blipFill>
            <a:blip r:embed="rId2"/>
            <a:stretch>
              <a:fillRect l="0" t="0" r="0" b="0"/>
            </a:stretch>
          </a:blipFill>
        </p:spPr>
      </p:sp>
      <p:sp>
        <p:nvSpPr>
          <p:cNvPr name="TextBox 30" id="30"/>
          <p:cNvSpPr txBox="true"/>
          <p:nvPr/>
        </p:nvSpPr>
        <p:spPr>
          <a:xfrm rot="0">
            <a:off x="1393698" y="919502"/>
            <a:ext cx="1716719"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met . . . </a:t>
            </a:r>
          </a:p>
        </p:txBody>
      </p:sp>
      <p:sp>
        <p:nvSpPr>
          <p:cNvPr name="TextBox 31" id="31"/>
          <p:cNvSpPr txBox="true"/>
          <p:nvPr/>
        </p:nvSpPr>
        <p:spPr>
          <a:xfrm rot="0">
            <a:off x="1393698" y="1646276"/>
            <a:ext cx="11606753" cy="779145"/>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Ann, a mother of 3 children, who co-parents with her ex-husband while raising her youngest with her current husband while being the CEO of a successful company.</a:t>
            </a:r>
          </a:p>
        </p:txBody>
      </p:sp>
      <p:sp>
        <p:nvSpPr>
          <p:cNvPr name="TextBox 32" id="32"/>
          <p:cNvSpPr txBox="true"/>
          <p:nvPr/>
        </p:nvSpPr>
        <p:spPr>
          <a:xfrm rot="0">
            <a:off x="1393698" y="3859847"/>
            <a:ext cx="11606753" cy="1569396"/>
          </a:xfrm>
          <a:prstGeom prst="rect">
            <a:avLst/>
          </a:prstGeom>
        </p:spPr>
        <p:txBody>
          <a:bodyPr anchor="t" rtlCol="false" tIns="0" lIns="0" bIns="0" rIns="0">
            <a:spAutoFit/>
          </a:bodyPr>
          <a:lstStyle/>
          <a:p>
            <a:pPr>
              <a:lnSpc>
                <a:spcPts val="3158"/>
              </a:lnSpc>
            </a:pPr>
            <a:r>
              <a:rPr lang="en-US" sz="2429" spc="-72">
                <a:solidFill>
                  <a:srgbClr val="1C1C1D"/>
                </a:solidFill>
                <a:latin typeface="Be Vietnam"/>
              </a:rPr>
              <a:t>While Ann claims to be really social and knows a lot of the parents and people within her local community, she feels lonely and lacks someone to share her intellectual interests with</a:t>
            </a:r>
          </a:p>
          <a:p>
            <a:pPr>
              <a:lnSpc>
                <a:spcPts val="3158"/>
              </a:lnSpc>
            </a:pPr>
          </a:p>
        </p:txBody>
      </p:sp>
      <p:sp>
        <p:nvSpPr>
          <p:cNvPr name="TextBox 33" id="33"/>
          <p:cNvSpPr txBox="true"/>
          <p:nvPr/>
        </p:nvSpPr>
        <p:spPr>
          <a:xfrm rot="0">
            <a:off x="1393698" y="3094037"/>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were surprised to realize that . . .</a:t>
            </a:r>
          </a:p>
        </p:txBody>
      </p:sp>
      <p:sp>
        <p:nvSpPr>
          <p:cNvPr name="TextBox 34" id="34"/>
          <p:cNvSpPr txBox="true"/>
          <p:nvPr/>
        </p:nvSpPr>
        <p:spPr>
          <a:xfrm rot="0">
            <a:off x="1440832" y="6578854"/>
            <a:ext cx="15402950" cy="388620"/>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She feels trapped by the context in which her friends know her (as a mother, as a CEO, etc.)</a:t>
            </a:r>
          </a:p>
        </p:txBody>
      </p:sp>
      <p:sp>
        <p:nvSpPr>
          <p:cNvPr name="TextBox 35" id="35"/>
          <p:cNvSpPr txBox="true"/>
          <p:nvPr/>
        </p:nvSpPr>
        <p:spPr>
          <a:xfrm rot="0">
            <a:off x="1440832" y="5822569"/>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We wonder if this means . . . </a:t>
            </a:r>
          </a:p>
        </p:txBody>
      </p:sp>
      <p:sp>
        <p:nvSpPr>
          <p:cNvPr name="TextBox 36" id="36"/>
          <p:cNvSpPr txBox="true"/>
          <p:nvPr/>
        </p:nvSpPr>
        <p:spPr>
          <a:xfrm rot="0">
            <a:off x="1335266" y="8461976"/>
            <a:ext cx="15402950" cy="388620"/>
          </a:xfrm>
          <a:prstGeom prst="rect">
            <a:avLst/>
          </a:prstGeom>
        </p:spPr>
        <p:txBody>
          <a:bodyPr anchor="t" rtlCol="false" tIns="0" lIns="0" bIns="0" rIns="0">
            <a:spAutoFit/>
          </a:bodyPr>
          <a:lstStyle/>
          <a:p>
            <a:pPr>
              <a:lnSpc>
                <a:spcPts val="3120"/>
              </a:lnSpc>
            </a:pPr>
            <a:r>
              <a:rPr lang="en-US" sz="2400" spc="-72">
                <a:solidFill>
                  <a:srgbClr val="1C1C1D"/>
                </a:solidFill>
                <a:latin typeface="Be Vietnam"/>
              </a:rPr>
              <a:t>Find an organic way for Ann to meet people with similar interests that accommodates her busy schedule.</a:t>
            </a:r>
          </a:p>
        </p:txBody>
      </p:sp>
      <p:sp>
        <p:nvSpPr>
          <p:cNvPr name="TextBox 37" id="37"/>
          <p:cNvSpPr txBox="true"/>
          <p:nvPr/>
        </p:nvSpPr>
        <p:spPr>
          <a:xfrm rot="0">
            <a:off x="1440832" y="7730405"/>
            <a:ext cx="4964286"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It would be game changing to . . .</a:t>
            </a:r>
          </a:p>
        </p:txBody>
      </p:sp>
      <p:sp>
        <p:nvSpPr>
          <p:cNvPr name="TextBox 38" id="38"/>
          <p:cNvSpPr txBox="true"/>
          <p:nvPr/>
        </p:nvSpPr>
        <p:spPr>
          <a:xfrm rot="0">
            <a:off x="14731356" y="4198971"/>
            <a:ext cx="1716719" cy="537846"/>
          </a:xfrm>
          <a:prstGeom prst="rect">
            <a:avLst/>
          </a:prstGeom>
        </p:spPr>
        <p:txBody>
          <a:bodyPr anchor="t" rtlCol="false" tIns="0" lIns="0" bIns="0" rIns="0">
            <a:spAutoFit/>
          </a:bodyPr>
          <a:lstStyle/>
          <a:p>
            <a:pPr algn="ctr">
              <a:lnSpc>
                <a:spcPts val="4479"/>
              </a:lnSpc>
            </a:pPr>
            <a:r>
              <a:rPr lang="en-US" sz="3199" spc="-31">
                <a:solidFill>
                  <a:srgbClr val="000000"/>
                </a:solidFill>
                <a:latin typeface="Be Vietnam Bold"/>
              </a:rPr>
              <a:t>Ann</a:t>
            </a:r>
          </a:p>
        </p:txBody>
      </p:sp>
      <p:sp>
        <p:nvSpPr>
          <p:cNvPr name="TextBox 39" id="39"/>
          <p:cNvSpPr txBox="true"/>
          <p:nvPr/>
        </p:nvSpPr>
        <p:spPr>
          <a:xfrm rot="0">
            <a:off x="15589716" y="9496425"/>
            <a:ext cx="1716719" cy="356235"/>
          </a:xfrm>
          <a:prstGeom prst="rect">
            <a:avLst/>
          </a:prstGeom>
        </p:spPr>
        <p:txBody>
          <a:bodyPr anchor="t" rtlCol="false" tIns="0" lIns="0" bIns="0" rIns="0">
            <a:spAutoFit/>
          </a:bodyPr>
          <a:lstStyle/>
          <a:p>
            <a:pPr>
              <a:lnSpc>
                <a:spcPts val="2940"/>
              </a:lnSpc>
            </a:pPr>
            <a:r>
              <a:rPr lang="en-US" sz="2100" spc="-21">
                <a:solidFill>
                  <a:srgbClr val="F9FAF4"/>
                </a:solidFill>
                <a:latin typeface="Be Vietnam Bold"/>
              </a:rPr>
              <a:t>Initial POV</a:t>
            </a:r>
          </a:p>
        </p:txBody>
      </p:sp>
    </p:spTree>
  </p:cSld>
  <p:clrMapOvr>
    <a:masterClrMapping/>
  </p:clrMapOvr>
</p:sld>
</file>

<file path=ppt/slides/slide66.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028700" y="3813453"/>
            <a:ext cx="2676347" cy="5444847"/>
            <a:chOff x="0" y="0"/>
            <a:chExt cx="845694" cy="1720506"/>
          </a:xfrm>
        </p:grpSpPr>
        <p:sp>
          <p:nvSpPr>
            <p:cNvPr name="Freeform 3" id="3"/>
            <p:cNvSpPr/>
            <p:nvPr/>
          </p:nvSpPr>
          <p:spPr>
            <a:xfrm flipH="false" flipV="false" rot="0">
              <a:off x="0" y="0"/>
              <a:ext cx="845694" cy="1720506"/>
            </a:xfrm>
            <a:custGeom>
              <a:avLst/>
              <a:gdLst/>
              <a:ahLst/>
              <a:cxnLst/>
              <a:rect r="r" b="b" t="t" l="l"/>
              <a:pathLst>
                <a:path h="1720506" w="845694">
                  <a:moveTo>
                    <a:pt x="159100" y="0"/>
                  </a:moveTo>
                  <a:lnTo>
                    <a:pt x="686594" y="0"/>
                  </a:lnTo>
                  <a:cubicBezTo>
                    <a:pt x="774462" y="0"/>
                    <a:pt x="845694" y="71231"/>
                    <a:pt x="845694" y="159100"/>
                  </a:cubicBezTo>
                  <a:lnTo>
                    <a:pt x="845694" y="1561407"/>
                  </a:lnTo>
                  <a:cubicBezTo>
                    <a:pt x="845694" y="1603603"/>
                    <a:pt x="828931" y="1644070"/>
                    <a:pt x="799095" y="1673907"/>
                  </a:cubicBezTo>
                  <a:cubicBezTo>
                    <a:pt x="769258" y="1703744"/>
                    <a:pt x="728790" y="1720506"/>
                    <a:pt x="686594" y="1720506"/>
                  </a:cubicBezTo>
                  <a:lnTo>
                    <a:pt x="159100" y="1720506"/>
                  </a:lnTo>
                  <a:cubicBezTo>
                    <a:pt x="71231" y="1720506"/>
                    <a:pt x="0" y="1649275"/>
                    <a:pt x="0" y="1561407"/>
                  </a:cubicBezTo>
                  <a:lnTo>
                    <a:pt x="0" y="159100"/>
                  </a:lnTo>
                  <a:cubicBezTo>
                    <a:pt x="0" y="116904"/>
                    <a:pt x="16762" y="76436"/>
                    <a:pt x="46599" y="46599"/>
                  </a:cubicBezTo>
                  <a:cubicBezTo>
                    <a:pt x="76436" y="16762"/>
                    <a:pt x="116904" y="0"/>
                    <a:pt x="159100" y="0"/>
                  </a:cubicBezTo>
                  <a:close/>
                </a:path>
              </a:pathLst>
            </a:custGeom>
            <a:solidFill>
              <a:srgbClr val="907CE1"/>
            </a:solidFill>
          </p:spPr>
        </p:sp>
        <p:sp>
          <p:nvSpPr>
            <p:cNvPr name="TextBox 4" id="4"/>
            <p:cNvSpPr txBox="true"/>
            <p:nvPr/>
          </p:nvSpPr>
          <p:spPr>
            <a:xfrm>
              <a:off x="0" y="-47625"/>
              <a:ext cx="845694" cy="1768131"/>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314291" y="6283805"/>
            <a:ext cx="2105165" cy="25012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Allow Wei to see what all her friends think about a product or service?</a:t>
            </a:r>
          </a:p>
        </p:txBody>
      </p:sp>
      <p:grpSp>
        <p:nvGrpSpPr>
          <p:cNvPr name="Group 6" id="6"/>
          <p:cNvGrpSpPr/>
          <p:nvPr/>
        </p:nvGrpSpPr>
        <p:grpSpPr>
          <a:xfrm rot="0">
            <a:off x="9464061" y="6750530"/>
            <a:ext cx="4742979" cy="2507770"/>
            <a:chOff x="0" y="0"/>
            <a:chExt cx="1498725" cy="792425"/>
          </a:xfrm>
        </p:grpSpPr>
        <p:sp>
          <p:nvSpPr>
            <p:cNvPr name="Freeform 7" id="7"/>
            <p:cNvSpPr/>
            <p:nvPr/>
          </p:nvSpPr>
          <p:spPr>
            <a:xfrm flipH="false" flipV="false" rot="0">
              <a:off x="0" y="0"/>
              <a:ext cx="1498725" cy="792425"/>
            </a:xfrm>
            <a:custGeom>
              <a:avLst/>
              <a:gdLst/>
              <a:ahLst/>
              <a:cxnLst/>
              <a:rect r="r" b="b" t="t" l="l"/>
              <a:pathLst>
                <a:path h="792425" w="1498725">
                  <a:moveTo>
                    <a:pt x="89776" y="0"/>
                  </a:moveTo>
                  <a:lnTo>
                    <a:pt x="1408949" y="0"/>
                  </a:lnTo>
                  <a:cubicBezTo>
                    <a:pt x="1458531" y="0"/>
                    <a:pt x="1498725" y="40194"/>
                    <a:pt x="1498725" y="89776"/>
                  </a:cubicBezTo>
                  <a:lnTo>
                    <a:pt x="1498725" y="702650"/>
                  </a:lnTo>
                  <a:cubicBezTo>
                    <a:pt x="1498725" y="726460"/>
                    <a:pt x="1489266" y="749294"/>
                    <a:pt x="1472430" y="766131"/>
                  </a:cubicBezTo>
                  <a:cubicBezTo>
                    <a:pt x="1455594" y="782967"/>
                    <a:pt x="1432759" y="792425"/>
                    <a:pt x="1408949" y="792425"/>
                  </a:cubicBezTo>
                  <a:lnTo>
                    <a:pt x="89776" y="792425"/>
                  </a:lnTo>
                  <a:cubicBezTo>
                    <a:pt x="40194" y="792425"/>
                    <a:pt x="0" y="752231"/>
                    <a:pt x="0" y="702650"/>
                  </a:cubicBezTo>
                  <a:lnTo>
                    <a:pt x="0" y="89776"/>
                  </a:lnTo>
                  <a:cubicBezTo>
                    <a:pt x="0" y="40194"/>
                    <a:pt x="40194" y="0"/>
                    <a:pt x="89776" y="0"/>
                  </a:cubicBezTo>
                  <a:close/>
                </a:path>
              </a:pathLst>
            </a:custGeom>
            <a:solidFill>
              <a:srgbClr val="DBDBDB"/>
            </a:solidFill>
          </p:spPr>
        </p:sp>
        <p:sp>
          <p:nvSpPr>
            <p:cNvPr name="TextBox 8" id="8"/>
            <p:cNvSpPr txBox="true"/>
            <p:nvPr/>
          </p:nvSpPr>
          <p:spPr>
            <a:xfrm>
              <a:off x="0" y="-47625"/>
              <a:ext cx="1498725" cy="84005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4425494" y="6750530"/>
            <a:ext cx="2833806" cy="2507770"/>
            <a:chOff x="0" y="0"/>
            <a:chExt cx="895449" cy="792425"/>
          </a:xfrm>
        </p:grpSpPr>
        <p:sp>
          <p:nvSpPr>
            <p:cNvPr name="Freeform 10" id="10"/>
            <p:cNvSpPr/>
            <p:nvPr/>
          </p:nvSpPr>
          <p:spPr>
            <a:xfrm flipH="false" flipV="false" rot="0">
              <a:off x="0" y="0"/>
              <a:ext cx="895449" cy="792425"/>
            </a:xfrm>
            <a:custGeom>
              <a:avLst/>
              <a:gdLst/>
              <a:ahLst/>
              <a:cxnLst/>
              <a:rect r="r" b="b" t="t" l="l"/>
              <a:pathLst>
                <a:path h="792425" w="895449">
                  <a:moveTo>
                    <a:pt x="150259" y="0"/>
                  </a:moveTo>
                  <a:lnTo>
                    <a:pt x="745190" y="0"/>
                  </a:lnTo>
                  <a:cubicBezTo>
                    <a:pt x="828176" y="0"/>
                    <a:pt x="895449" y="67273"/>
                    <a:pt x="895449" y="150259"/>
                  </a:cubicBezTo>
                  <a:lnTo>
                    <a:pt x="895449" y="642166"/>
                  </a:lnTo>
                  <a:cubicBezTo>
                    <a:pt x="895449" y="725152"/>
                    <a:pt x="828176" y="792425"/>
                    <a:pt x="745190" y="792425"/>
                  </a:cubicBezTo>
                  <a:lnTo>
                    <a:pt x="150259" y="792425"/>
                  </a:lnTo>
                  <a:cubicBezTo>
                    <a:pt x="67273" y="792425"/>
                    <a:pt x="0" y="725152"/>
                    <a:pt x="0" y="642166"/>
                  </a:cubicBezTo>
                  <a:lnTo>
                    <a:pt x="0" y="150259"/>
                  </a:lnTo>
                  <a:cubicBezTo>
                    <a:pt x="0" y="67273"/>
                    <a:pt x="67273" y="0"/>
                    <a:pt x="150259" y="0"/>
                  </a:cubicBezTo>
                  <a:close/>
                </a:path>
              </a:pathLst>
            </a:custGeom>
            <a:solidFill>
              <a:srgbClr val="907CE1"/>
            </a:solidFill>
          </p:spPr>
        </p:sp>
        <p:sp>
          <p:nvSpPr>
            <p:cNvPr name="TextBox 11" id="11"/>
            <p:cNvSpPr txBox="true"/>
            <p:nvPr/>
          </p:nvSpPr>
          <p:spPr>
            <a:xfrm>
              <a:off x="0" y="-47625"/>
              <a:ext cx="895449" cy="840050"/>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028700" y="1114425"/>
            <a:ext cx="4366283" cy="1742567"/>
          </a:xfrm>
          <a:prstGeom prst="rect">
            <a:avLst/>
          </a:prstGeom>
        </p:spPr>
        <p:txBody>
          <a:bodyPr anchor="t" rtlCol="false" tIns="0" lIns="0" bIns="0" rIns="0">
            <a:spAutoFit/>
          </a:bodyPr>
          <a:lstStyle/>
          <a:p>
            <a:pPr>
              <a:lnSpc>
                <a:spcPts val="6783"/>
              </a:lnSpc>
            </a:pPr>
            <a:r>
              <a:rPr lang="en-US" sz="6399" spc="-191">
                <a:solidFill>
                  <a:srgbClr val="907CE1"/>
                </a:solidFill>
                <a:latin typeface="Be Vietnam"/>
              </a:rPr>
              <a:t>Wei HMW </a:t>
            </a:r>
          </a:p>
          <a:p>
            <a:pPr>
              <a:lnSpc>
                <a:spcPts val="6783"/>
              </a:lnSpc>
            </a:pPr>
            <a:r>
              <a:rPr lang="en-US" sz="6399" spc="-191">
                <a:solidFill>
                  <a:srgbClr val="F9FAF4"/>
                </a:solidFill>
                <a:latin typeface="Be Vietnam"/>
              </a:rPr>
              <a:t>Brainstorm</a:t>
            </a:r>
          </a:p>
        </p:txBody>
      </p:sp>
      <p:grpSp>
        <p:nvGrpSpPr>
          <p:cNvPr name="Group 13" id="13"/>
          <p:cNvGrpSpPr/>
          <p:nvPr/>
        </p:nvGrpSpPr>
        <p:grpSpPr>
          <a:xfrm rot="0">
            <a:off x="9464061" y="1028700"/>
            <a:ext cx="2693435" cy="5507177"/>
            <a:chOff x="0" y="0"/>
            <a:chExt cx="851093" cy="1740202"/>
          </a:xfrm>
        </p:grpSpPr>
        <p:sp>
          <p:nvSpPr>
            <p:cNvPr name="Freeform 14" id="14"/>
            <p:cNvSpPr/>
            <p:nvPr/>
          </p:nvSpPr>
          <p:spPr>
            <a:xfrm flipH="false" flipV="false" rot="0">
              <a:off x="0" y="0"/>
              <a:ext cx="851093" cy="1740202"/>
            </a:xfrm>
            <a:custGeom>
              <a:avLst/>
              <a:gdLst/>
              <a:ahLst/>
              <a:cxnLst/>
              <a:rect r="r" b="b" t="t" l="l"/>
              <a:pathLst>
                <a:path h="1740202" w="851093">
                  <a:moveTo>
                    <a:pt x="158090" y="0"/>
                  </a:moveTo>
                  <a:lnTo>
                    <a:pt x="693003" y="0"/>
                  </a:lnTo>
                  <a:cubicBezTo>
                    <a:pt x="780314" y="0"/>
                    <a:pt x="851093" y="70779"/>
                    <a:pt x="851093" y="158090"/>
                  </a:cubicBezTo>
                  <a:lnTo>
                    <a:pt x="851093" y="1582112"/>
                  </a:lnTo>
                  <a:cubicBezTo>
                    <a:pt x="851093" y="1669423"/>
                    <a:pt x="780314" y="1740202"/>
                    <a:pt x="693003" y="1740202"/>
                  </a:cubicBezTo>
                  <a:lnTo>
                    <a:pt x="158090" y="1740202"/>
                  </a:lnTo>
                  <a:cubicBezTo>
                    <a:pt x="70779" y="1740202"/>
                    <a:pt x="0" y="1669423"/>
                    <a:pt x="0" y="1582112"/>
                  </a:cubicBezTo>
                  <a:lnTo>
                    <a:pt x="0" y="158090"/>
                  </a:lnTo>
                  <a:cubicBezTo>
                    <a:pt x="0" y="70779"/>
                    <a:pt x="70779" y="0"/>
                    <a:pt x="158090" y="0"/>
                  </a:cubicBezTo>
                  <a:close/>
                </a:path>
              </a:pathLst>
            </a:custGeom>
            <a:solidFill>
              <a:srgbClr val="907CE1"/>
            </a:solidFill>
          </p:spPr>
        </p:sp>
        <p:sp>
          <p:nvSpPr>
            <p:cNvPr name="TextBox 15" id="15"/>
            <p:cNvSpPr txBox="true"/>
            <p:nvPr/>
          </p:nvSpPr>
          <p:spPr>
            <a:xfrm>
              <a:off x="0" y="-47625"/>
              <a:ext cx="851093" cy="1787827"/>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3877321" y="3813453"/>
            <a:ext cx="5415290" cy="1781308"/>
            <a:chOff x="0" y="0"/>
            <a:chExt cx="1843579" cy="606428"/>
          </a:xfrm>
        </p:grpSpPr>
        <p:sp>
          <p:nvSpPr>
            <p:cNvPr name="Freeform 17" id="17"/>
            <p:cNvSpPr/>
            <p:nvPr/>
          </p:nvSpPr>
          <p:spPr>
            <a:xfrm flipH="false" flipV="false" rot="0">
              <a:off x="0" y="0"/>
              <a:ext cx="1843579" cy="606428"/>
            </a:xfrm>
            <a:custGeom>
              <a:avLst/>
              <a:gdLst/>
              <a:ahLst/>
              <a:cxnLst/>
              <a:rect r="r" b="b" t="t" l="l"/>
              <a:pathLst>
                <a:path h="606428" w="1843579">
                  <a:moveTo>
                    <a:pt x="78630" y="0"/>
                  </a:moveTo>
                  <a:lnTo>
                    <a:pt x="1764949" y="0"/>
                  </a:lnTo>
                  <a:cubicBezTo>
                    <a:pt x="1785803" y="0"/>
                    <a:pt x="1805803" y="8284"/>
                    <a:pt x="1820549" y="23030"/>
                  </a:cubicBezTo>
                  <a:cubicBezTo>
                    <a:pt x="1835295" y="37776"/>
                    <a:pt x="1843579" y="57776"/>
                    <a:pt x="1843579" y="78630"/>
                  </a:cubicBezTo>
                  <a:lnTo>
                    <a:pt x="1843579" y="527798"/>
                  </a:lnTo>
                  <a:cubicBezTo>
                    <a:pt x="1843579" y="548652"/>
                    <a:pt x="1835295" y="568652"/>
                    <a:pt x="1820549" y="583398"/>
                  </a:cubicBezTo>
                  <a:cubicBezTo>
                    <a:pt x="1805803" y="598144"/>
                    <a:pt x="1785803" y="606428"/>
                    <a:pt x="1764949" y="606428"/>
                  </a:cubicBezTo>
                  <a:lnTo>
                    <a:pt x="78630" y="606428"/>
                  </a:lnTo>
                  <a:cubicBezTo>
                    <a:pt x="57776" y="606428"/>
                    <a:pt x="37776" y="598144"/>
                    <a:pt x="23030" y="583398"/>
                  </a:cubicBezTo>
                  <a:cubicBezTo>
                    <a:pt x="8284" y="568652"/>
                    <a:pt x="0" y="548652"/>
                    <a:pt x="0" y="527798"/>
                  </a:cubicBezTo>
                  <a:lnTo>
                    <a:pt x="0" y="78630"/>
                  </a:lnTo>
                  <a:cubicBezTo>
                    <a:pt x="0" y="57776"/>
                    <a:pt x="8284" y="37776"/>
                    <a:pt x="23030" y="23030"/>
                  </a:cubicBezTo>
                  <a:cubicBezTo>
                    <a:pt x="37776" y="8284"/>
                    <a:pt x="57776" y="0"/>
                    <a:pt x="78630" y="0"/>
                  </a:cubicBezTo>
                  <a:close/>
                </a:path>
              </a:pathLst>
            </a:custGeom>
            <a:solidFill>
              <a:srgbClr val="DBDBDB"/>
            </a:solidFill>
          </p:spPr>
        </p:sp>
        <p:sp>
          <p:nvSpPr>
            <p:cNvPr name="TextBox 18" id="18"/>
            <p:cNvSpPr txBox="true"/>
            <p:nvPr/>
          </p:nvSpPr>
          <p:spPr>
            <a:xfrm>
              <a:off x="0" y="-47625"/>
              <a:ext cx="1843579" cy="654053"/>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5880034" y="1028700"/>
            <a:ext cx="3412577" cy="2660093"/>
            <a:chOff x="0" y="0"/>
            <a:chExt cx="1161776" cy="905601"/>
          </a:xfrm>
        </p:grpSpPr>
        <p:sp>
          <p:nvSpPr>
            <p:cNvPr name="Freeform 20" id="20"/>
            <p:cNvSpPr/>
            <p:nvPr/>
          </p:nvSpPr>
          <p:spPr>
            <a:xfrm flipH="false" flipV="false" rot="0">
              <a:off x="0" y="0"/>
              <a:ext cx="1161776" cy="905601"/>
            </a:xfrm>
            <a:custGeom>
              <a:avLst/>
              <a:gdLst/>
              <a:ahLst/>
              <a:cxnLst/>
              <a:rect r="r" b="b" t="t" l="l"/>
              <a:pathLst>
                <a:path h="905601" w="1161776">
                  <a:moveTo>
                    <a:pt x="124775" y="0"/>
                  </a:moveTo>
                  <a:lnTo>
                    <a:pt x="1037001" y="0"/>
                  </a:lnTo>
                  <a:cubicBezTo>
                    <a:pt x="1070094" y="0"/>
                    <a:pt x="1101831" y="13146"/>
                    <a:pt x="1125231" y="36546"/>
                  </a:cubicBezTo>
                  <a:cubicBezTo>
                    <a:pt x="1148631" y="59946"/>
                    <a:pt x="1161776" y="91683"/>
                    <a:pt x="1161776" y="124775"/>
                  </a:cubicBezTo>
                  <a:lnTo>
                    <a:pt x="1161776" y="780826"/>
                  </a:lnTo>
                  <a:cubicBezTo>
                    <a:pt x="1161776" y="849737"/>
                    <a:pt x="1105913" y="905601"/>
                    <a:pt x="1037001" y="905601"/>
                  </a:cubicBezTo>
                  <a:lnTo>
                    <a:pt x="124775" y="905601"/>
                  </a:lnTo>
                  <a:cubicBezTo>
                    <a:pt x="91683" y="905601"/>
                    <a:pt x="59946" y="892455"/>
                    <a:pt x="36546" y="869055"/>
                  </a:cubicBezTo>
                  <a:cubicBezTo>
                    <a:pt x="13146" y="845655"/>
                    <a:pt x="0" y="813918"/>
                    <a:pt x="0" y="780826"/>
                  </a:cubicBezTo>
                  <a:lnTo>
                    <a:pt x="0" y="124775"/>
                  </a:lnTo>
                  <a:cubicBezTo>
                    <a:pt x="0" y="91683"/>
                    <a:pt x="13146" y="59946"/>
                    <a:pt x="36546" y="36546"/>
                  </a:cubicBezTo>
                  <a:cubicBezTo>
                    <a:pt x="59946" y="13146"/>
                    <a:pt x="91683" y="0"/>
                    <a:pt x="124775" y="0"/>
                  </a:cubicBezTo>
                  <a:close/>
                </a:path>
              </a:pathLst>
            </a:custGeom>
            <a:solidFill>
              <a:srgbClr val="F9FAF4"/>
            </a:solidFill>
          </p:spPr>
        </p:sp>
        <p:sp>
          <p:nvSpPr>
            <p:cNvPr name="TextBox 21" id="21"/>
            <p:cNvSpPr txBox="true"/>
            <p:nvPr/>
          </p:nvSpPr>
          <p:spPr>
            <a:xfrm>
              <a:off x="0" y="-47625"/>
              <a:ext cx="1161776" cy="953226"/>
            </a:xfrm>
            <a:prstGeom prst="rect">
              <a:avLst/>
            </a:prstGeom>
          </p:spPr>
          <p:txBody>
            <a:bodyPr anchor="ctr" rtlCol="false" tIns="50800" lIns="50800" bIns="50800" rIns="50800"/>
            <a:lstStyle/>
            <a:p>
              <a:pPr algn="ctr">
                <a:lnSpc>
                  <a:spcPts val="2800"/>
                </a:lnSpc>
              </a:pPr>
            </a:p>
          </p:txBody>
        </p:sp>
      </p:grpSp>
      <p:grpSp>
        <p:nvGrpSpPr>
          <p:cNvPr name="Group 22" id="22"/>
          <p:cNvGrpSpPr/>
          <p:nvPr/>
        </p:nvGrpSpPr>
        <p:grpSpPr>
          <a:xfrm rot="0">
            <a:off x="3877321" y="5718587"/>
            <a:ext cx="2535000" cy="3539713"/>
            <a:chOff x="0" y="0"/>
            <a:chExt cx="863014" cy="1205059"/>
          </a:xfrm>
        </p:grpSpPr>
        <p:sp>
          <p:nvSpPr>
            <p:cNvPr name="Freeform 23" id="23"/>
            <p:cNvSpPr/>
            <p:nvPr/>
          </p:nvSpPr>
          <p:spPr>
            <a:xfrm flipH="false" flipV="false" rot="0">
              <a:off x="0" y="0"/>
              <a:ext cx="863014" cy="1205059"/>
            </a:xfrm>
            <a:custGeom>
              <a:avLst/>
              <a:gdLst/>
              <a:ahLst/>
              <a:cxnLst/>
              <a:rect r="r" b="b" t="t" l="l"/>
              <a:pathLst>
                <a:path h="1205059" w="863014">
                  <a:moveTo>
                    <a:pt x="167971" y="0"/>
                  </a:moveTo>
                  <a:lnTo>
                    <a:pt x="695044" y="0"/>
                  </a:lnTo>
                  <a:cubicBezTo>
                    <a:pt x="739592" y="0"/>
                    <a:pt x="782316" y="17697"/>
                    <a:pt x="813817" y="49197"/>
                  </a:cubicBezTo>
                  <a:cubicBezTo>
                    <a:pt x="845317" y="80698"/>
                    <a:pt x="863014" y="123422"/>
                    <a:pt x="863014" y="167971"/>
                  </a:cubicBezTo>
                  <a:lnTo>
                    <a:pt x="863014" y="1037088"/>
                  </a:lnTo>
                  <a:cubicBezTo>
                    <a:pt x="863014" y="1081637"/>
                    <a:pt x="845317" y="1124361"/>
                    <a:pt x="813817" y="1155861"/>
                  </a:cubicBezTo>
                  <a:cubicBezTo>
                    <a:pt x="782316" y="1187362"/>
                    <a:pt x="739592" y="1205059"/>
                    <a:pt x="695044" y="1205059"/>
                  </a:cubicBezTo>
                  <a:lnTo>
                    <a:pt x="167971" y="1205059"/>
                  </a:lnTo>
                  <a:cubicBezTo>
                    <a:pt x="123422" y="1205059"/>
                    <a:pt x="80698" y="1187362"/>
                    <a:pt x="49197" y="1155861"/>
                  </a:cubicBezTo>
                  <a:cubicBezTo>
                    <a:pt x="17697" y="1124361"/>
                    <a:pt x="0" y="1081637"/>
                    <a:pt x="0" y="1037088"/>
                  </a:cubicBezTo>
                  <a:lnTo>
                    <a:pt x="0" y="167971"/>
                  </a:lnTo>
                  <a:cubicBezTo>
                    <a:pt x="0" y="123422"/>
                    <a:pt x="17697" y="80698"/>
                    <a:pt x="49197" y="49197"/>
                  </a:cubicBezTo>
                  <a:cubicBezTo>
                    <a:pt x="80698" y="17697"/>
                    <a:pt x="123422" y="0"/>
                    <a:pt x="167971" y="0"/>
                  </a:cubicBezTo>
                  <a:close/>
                </a:path>
              </a:pathLst>
            </a:custGeom>
            <a:solidFill>
              <a:srgbClr val="F9FAF4"/>
            </a:solidFill>
          </p:spPr>
        </p:sp>
        <p:sp>
          <p:nvSpPr>
            <p:cNvPr name="TextBox 24" id="24"/>
            <p:cNvSpPr txBox="true"/>
            <p:nvPr/>
          </p:nvSpPr>
          <p:spPr>
            <a:xfrm>
              <a:off x="0" y="-47625"/>
              <a:ext cx="863014" cy="1252684"/>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6583771" y="5718587"/>
            <a:ext cx="2708840" cy="3539713"/>
            <a:chOff x="0" y="0"/>
            <a:chExt cx="922197" cy="1205059"/>
          </a:xfrm>
        </p:grpSpPr>
        <p:sp>
          <p:nvSpPr>
            <p:cNvPr name="Freeform 26" id="26"/>
            <p:cNvSpPr/>
            <p:nvPr/>
          </p:nvSpPr>
          <p:spPr>
            <a:xfrm flipH="false" flipV="false" rot="0">
              <a:off x="0" y="0"/>
              <a:ext cx="922197" cy="1205059"/>
            </a:xfrm>
            <a:custGeom>
              <a:avLst/>
              <a:gdLst/>
              <a:ahLst/>
              <a:cxnLst/>
              <a:rect r="r" b="b" t="t" l="l"/>
              <a:pathLst>
                <a:path h="1205059" w="922197">
                  <a:moveTo>
                    <a:pt x="157191" y="0"/>
                  </a:moveTo>
                  <a:lnTo>
                    <a:pt x="765006" y="0"/>
                  </a:lnTo>
                  <a:cubicBezTo>
                    <a:pt x="851820" y="0"/>
                    <a:pt x="922197" y="70377"/>
                    <a:pt x="922197" y="157191"/>
                  </a:cubicBezTo>
                  <a:lnTo>
                    <a:pt x="922197" y="1047868"/>
                  </a:lnTo>
                  <a:cubicBezTo>
                    <a:pt x="922197" y="1089557"/>
                    <a:pt x="905635" y="1129539"/>
                    <a:pt x="876156" y="1159018"/>
                  </a:cubicBezTo>
                  <a:cubicBezTo>
                    <a:pt x="846677" y="1188498"/>
                    <a:pt x="806695" y="1205059"/>
                    <a:pt x="765006" y="1205059"/>
                  </a:cubicBezTo>
                  <a:lnTo>
                    <a:pt x="157191" y="1205059"/>
                  </a:lnTo>
                  <a:cubicBezTo>
                    <a:pt x="70377" y="1205059"/>
                    <a:pt x="0" y="1134682"/>
                    <a:pt x="0" y="1047868"/>
                  </a:cubicBezTo>
                  <a:lnTo>
                    <a:pt x="0" y="157191"/>
                  </a:lnTo>
                  <a:cubicBezTo>
                    <a:pt x="0" y="70377"/>
                    <a:pt x="70377" y="0"/>
                    <a:pt x="157191" y="0"/>
                  </a:cubicBezTo>
                  <a:close/>
                </a:path>
              </a:pathLst>
            </a:custGeom>
            <a:solidFill>
              <a:srgbClr val="907CE1"/>
            </a:solidFill>
          </p:spPr>
        </p:sp>
        <p:sp>
          <p:nvSpPr>
            <p:cNvPr name="TextBox 27" id="27"/>
            <p:cNvSpPr txBox="true"/>
            <p:nvPr/>
          </p:nvSpPr>
          <p:spPr>
            <a:xfrm>
              <a:off x="0" y="-47625"/>
              <a:ext cx="922197" cy="1252684"/>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2355130" y="3688793"/>
            <a:ext cx="4904170" cy="2847083"/>
            <a:chOff x="0" y="0"/>
            <a:chExt cx="1669574" cy="969260"/>
          </a:xfrm>
        </p:grpSpPr>
        <p:sp>
          <p:nvSpPr>
            <p:cNvPr name="Freeform 29" id="29"/>
            <p:cNvSpPr/>
            <p:nvPr/>
          </p:nvSpPr>
          <p:spPr>
            <a:xfrm flipH="false" flipV="false" rot="0">
              <a:off x="0" y="0"/>
              <a:ext cx="1669574" cy="969260"/>
            </a:xfrm>
            <a:custGeom>
              <a:avLst/>
              <a:gdLst/>
              <a:ahLst/>
              <a:cxnLst/>
              <a:rect r="r" b="b" t="t" l="l"/>
              <a:pathLst>
                <a:path h="969260" w="1669574">
                  <a:moveTo>
                    <a:pt x="86825" y="0"/>
                  </a:moveTo>
                  <a:lnTo>
                    <a:pt x="1582748" y="0"/>
                  </a:lnTo>
                  <a:cubicBezTo>
                    <a:pt x="1605776" y="0"/>
                    <a:pt x="1627860" y="9148"/>
                    <a:pt x="1644143" y="25431"/>
                  </a:cubicBezTo>
                  <a:cubicBezTo>
                    <a:pt x="1660426" y="41713"/>
                    <a:pt x="1669574" y="63798"/>
                    <a:pt x="1669574" y="86825"/>
                  </a:cubicBezTo>
                  <a:lnTo>
                    <a:pt x="1669574" y="882435"/>
                  </a:lnTo>
                  <a:cubicBezTo>
                    <a:pt x="1669574" y="930387"/>
                    <a:pt x="1630701" y="969260"/>
                    <a:pt x="1582748" y="969260"/>
                  </a:cubicBezTo>
                  <a:lnTo>
                    <a:pt x="86825" y="969260"/>
                  </a:lnTo>
                  <a:cubicBezTo>
                    <a:pt x="38873" y="969260"/>
                    <a:pt x="0" y="930387"/>
                    <a:pt x="0" y="882435"/>
                  </a:cubicBezTo>
                  <a:lnTo>
                    <a:pt x="0" y="86825"/>
                  </a:lnTo>
                  <a:cubicBezTo>
                    <a:pt x="0" y="38873"/>
                    <a:pt x="38873" y="0"/>
                    <a:pt x="86825" y="0"/>
                  </a:cubicBezTo>
                  <a:close/>
                </a:path>
              </a:pathLst>
            </a:custGeom>
            <a:solidFill>
              <a:srgbClr val="F9FAF4"/>
            </a:solidFill>
          </p:spPr>
        </p:sp>
        <p:sp>
          <p:nvSpPr>
            <p:cNvPr name="TextBox 30" id="30"/>
            <p:cNvSpPr txBox="true"/>
            <p:nvPr/>
          </p:nvSpPr>
          <p:spPr>
            <a:xfrm>
              <a:off x="0" y="-47625"/>
              <a:ext cx="1669574" cy="1016885"/>
            </a:xfrm>
            <a:prstGeom prst="rect">
              <a:avLst/>
            </a:prstGeom>
          </p:spPr>
          <p:txBody>
            <a:bodyPr anchor="ctr" rtlCol="false" tIns="50800" lIns="50800" bIns="50800" rIns="50800"/>
            <a:lstStyle/>
            <a:p>
              <a:pPr algn="ctr">
                <a:lnSpc>
                  <a:spcPts val="2800"/>
                </a:lnSpc>
              </a:pPr>
            </a:p>
          </p:txBody>
        </p:sp>
      </p:grpSp>
      <p:grpSp>
        <p:nvGrpSpPr>
          <p:cNvPr name="Group 31" id="31"/>
          <p:cNvGrpSpPr/>
          <p:nvPr/>
        </p:nvGrpSpPr>
        <p:grpSpPr>
          <a:xfrm rot="0">
            <a:off x="12355130" y="1028700"/>
            <a:ext cx="4904170" cy="2441018"/>
            <a:chOff x="0" y="0"/>
            <a:chExt cx="1549659" cy="771333"/>
          </a:xfrm>
        </p:grpSpPr>
        <p:sp>
          <p:nvSpPr>
            <p:cNvPr name="Freeform 32" id="32"/>
            <p:cNvSpPr/>
            <p:nvPr/>
          </p:nvSpPr>
          <p:spPr>
            <a:xfrm flipH="false" flipV="false" rot="0">
              <a:off x="0" y="0"/>
              <a:ext cx="1549659" cy="771333"/>
            </a:xfrm>
            <a:custGeom>
              <a:avLst/>
              <a:gdLst/>
              <a:ahLst/>
              <a:cxnLst/>
              <a:rect r="r" b="b" t="t" l="l"/>
              <a:pathLst>
                <a:path h="771333" w="1549659">
                  <a:moveTo>
                    <a:pt x="86825" y="0"/>
                  </a:moveTo>
                  <a:lnTo>
                    <a:pt x="1462834" y="0"/>
                  </a:lnTo>
                  <a:cubicBezTo>
                    <a:pt x="1510786" y="0"/>
                    <a:pt x="1549659" y="38873"/>
                    <a:pt x="1549659" y="86825"/>
                  </a:cubicBezTo>
                  <a:lnTo>
                    <a:pt x="1549659" y="684507"/>
                  </a:lnTo>
                  <a:cubicBezTo>
                    <a:pt x="1549659" y="707535"/>
                    <a:pt x="1540511" y="729619"/>
                    <a:pt x="1524228" y="745902"/>
                  </a:cubicBezTo>
                  <a:cubicBezTo>
                    <a:pt x="1507946" y="762185"/>
                    <a:pt x="1485861" y="771333"/>
                    <a:pt x="1462834" y="771333"/>
                  </a:cubicBezTo>
                  <a:lnTo>
                    <a:pt x="86825" y="771333"/>
                  </a:lnTo>
                  <a:cubicBezTo>
                    <a:pt x="38873" y="771333"/>
                    <a:pt x="0" y="732460"/>
                    <a:pt x="0" y="684507"/>
                  </a:cubicBezTo>
                  <a:lnTo>
                    <a:pt x="0" y="86825"/>
                  </a:lnTo>
                  <a:cubicBezTo>
                    <a:pt x="0" y="38873"/>
                    <a:pt x="38873" y="0"/>
                    <a:pt x="86825" y="0"/>
                  </a:cubicBezTo>
                  <a:close/>
                </a:path>
              </a:pathLst>
            </a:custGeom>
            <a:solidFill>
              <a:srgbClr val="DBDBDB"/>
            </a:solidFill>
          </p:spPr>
        </p:sp>
        <p:sp>
          <p:nvSpPr>
            <p:cNvPr name="TextBox 33" id="33"/>
            <p:cNvSpPr txBox="true"/>
            <p:nvPr/>
          </p:nvSpPr>
          <p:spPr>
            <a:xfrm>
              <a:off x="0" y="-47625"/>
              <a:ext cx="1549659" cy="818958"/>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4287455" y="4058313"/>
            <a:ext cx="4609702" cy="12439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Put Wei in contact with friends of friends, who may have similar values?</a:t>
            </a:r>
          </a:p>
        </p:txBody>
      </p:sp>
      <p:sp>
        <p:nvSpPr>
          <p:cNvPr name="TextBox 35" id="35"/>
          <p:cNvSpPr txBox="true"/>
          <p:nvPr/>
        </p:nvSpPr>
        <p:spPr>
          <a:xfrm rot="0">
            <a:off x="4138778" y="6283805"/>
            <a:ext cx="2012086" cy="25012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Automate some of the processes or chores she needs help with?</a:t>
            </a:r>
          </a:p>
        </p:txBody>
      </p:sp>
      <p:sp>
        <p:nvSpPr>
          <p:cNvPr name="TextBox 36" id="36"/>
          <p:cNvSpPr txBox="true"/>
          <p:nvPr/>
        </p:nvSpPr>
        <p:spPr>
          <a:xfrm rot="0">
            <a:off x="6312039" y="1683664"/>
            <a:ext cx="2548567"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Make public reviews equally trustworthy and valuable?</a:t>
            </a:r>
          </a:p>
        </p:txBody>
      </p:sp>
      <p:grpSp>
        <p:nvGrpSpPr>
          <p:cNvPr name="Group 37" id="37"/>
          <p:cNvGrpSpPr/>
          <p:nvPr/>
        </p:nvGrpSpPr>
        <p:grpSpPr>
          <a:xfrm rot="0">
            <a:off x="7559993" y="10169843"/>
            <a:ext cx="193358" cy="193358"/>
            <a:chOff x="0" y="0"/>
            <a:chExt cx="257810" cy="257810"/>
          </a:xfrm>
        </p:grpSpPr>
        <p:sp>
          <p:nvSpPr>
            <p:cNvPr name="Freeform 38" id="38"/>
            <p:cNvSpPr/>
            <p:nvPr/>
          </p:nvSpPr>
          <p:spPr>
            <a:xfrm flipH="false" flipV="false" rot="0">
              <a:off x="49530" y="50800"/>
              <a:ext cx="161290" cy="161290"/>
            </a:xfrm>
            <a:custGeom>
              <a:avLst/>
              <a:gdLst/>
              <a:ahLst/>
              <a:cxnLst/>
              <a:rect r="r" b="b" t="t" l="l"/>
              <a:pathLst>
                <a:path h="161290" w="161290">
                  <a:moveTo>
                    <a:pt x="135890" y="27940"/>
                  </a:moveTo>
                  <a:cubicBezTo>
                    <a:pt x="156210" y="113030"/>
                    <a:pt x="146050" y="128270"/>
                    <a:pt x="133350" y="138430"/>
                  </a:cubicBezTo>
                  <a:cubicBezTo>
                    <a:pt x="116840" y="149860"/>
                    <a:pt x="83820" y="161290"/>
                    <a:pt x="63500" y="156210"/>
                  </a:cubicBezTo>
                  <a:cubicBezTo>
                    <a:pt x="43180" y="151130"/>
                    <a:pt x="17780" y="128270"/>
                    <a:pt x="10160" y="107950"/>
                  </a:cubicBezTo>
                  <a:cubicBezTo>
                    <a:pt x="2540" y="87630"/>
                    <a:pt x="7620" y="54610"/>
                    <a:pt x="20320" y="36830"/>
                  </a:cubicBezTo>
                  <a:cubicBezTo>
                    <a:pt x="33020" y="20320"/>
                    <a:pt x="63500" y="5080"/>
                    <a:pt x="83820" y="5080"/>
                  </a:cubicBezTo>
                  <a:cubicBezTo>
                    <a:pt x="105410" y="5080"/>
                    <a:pt x="134620" y="22860"/>
                    <a:pt x="146050" y="40640"/>
                  </a:cubicBezTo>
                  <a:cubicBezTo>
                    <a:pt x="157480" y="58420"/>
                    <a:pt x="161290" y="92710"/>
                    <a:pt x="152400" y="111760"/>
                  </a:cubicBezTo>
                  <a:cubicBezTo>
                    <a:pt x="144780" y="130810"/>
                    <a:pt x="115570" y="151130"/>
                    <a:pt x="96520" y="156210"/>
                  </a:cubicBezTo>
                  <a:cubicBezTo>
                    <a:pt x="81280" y="160020"/>
                    <a:pt x="62230" y="156210"/>
                    <a:pt x="48260" y="149860"/>
                  </a:cubicBezTo>
                  <a:cubicBezTo>
                    <a:pt x="35560" y="143510"/>
                    <a:pt x="22860" y="134620"/>
                    <a:pt x="15240" y="121920"/>
                  </a:cubicBezTo>
                  <a:cubicBezTo>
                    <a:pt x="6350" y="107950"/>
                    <a:pt x="0" y="86360"/>
                    <a:pt x="1270" y="69850"/>
                  </a:cubicBezTo>
                  <a:cubicBezTo>
                    <a:pt x="2540" y="53340"/>
                    <a:pt x="12700" y="31750"/>
                    <a:pt x="25400" y="20320"/>
                  </a:cubicBezTo>
                  <a:cubicBezTo>
                    <a:pt x="38100" y="8890"/>
                    <a:pt x="59690" y="0"/>
                    <a:pt x="76200" y="0"/>
                  </a:cubicBezTo>
                  <a:cubicBezTo>
                    <a:pt x="93980" y="0"/>
                    <a:pt x="128270" y="19050"/>
                    <a:pt x="128270" y="19050"/>
                  </a:cubicBezTo>
                </a:path>
              </a:pathLst>
            </a:custGeom>
            <a:solidFill>
              <a:srgbClr val="E7191F"/>
            </a:solidFill>
            <a:ln cap="sq">
              <a:noFill/>
              <a:prstDash val="solid"/>
              <a:miter/>
            </a:ln>
          </p:spPr>
        </p:sp>
      </p:grpSp>
      <p:sp>
        <p:nvSpPr>
          <p:cNvPr name="TextBox 39" id="39"/>
          <p:cNvSpPr txBox="true"/>
          <p:nvPr/>
        </p:nvSpPr>
        <p:spPr>
          <a:xfrm rot="0">
            <a:off x="12757571" y="1393865"/>
            <a:ext cx="3911452"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Put Wei in contact with neighbors, who may have similar social, political, and economic situations?</a:t>
            </a:r>
          </a:p>
        </p:txBody>
      </p:sp>
      <p:sp>
        <p:nvSpPr>
          <p:cNvPr name="TextBox 40" id="40"/>
          <p:cNvSpPr txBox="true"/>
          <p:nvPr/>
        </p:nvSpPr>
        <p:spPr>
          <a:xfrm rot="0">
            <a:off x="6975051" y="6702905"/>
            <a:ext cx="1922106" cy="20821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Help word-of-mouth advice spread faster?</a:t>
            </a:r>
          </a:p>
        </p:txBody>
      </p:sp>
      <p:sp>
        <p:nvSpPr>
          <p:cNvPr name="TextBox 41" id="41"/>
          <p:cNvSpPr txBox="true"/>
          <p:nvPr/>
        </p:nvSpPr>
        <p:spPr>
          <a:xfrm rot="0">
            <a:off x="9849725" y="2809367"/>
            <a:ext cx="1922106" cy="29203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Connect Wei with helpers who match the experience she is looking for?</a:t>
            </a:r>
          </a:p>
        </p:txBody>
      </p:sp>
      <p:sp>
        <p:nvSpPr>
          <p:cNvPr name="TextBox 42" id="42"/>
          <p:cNvSpPr txBox="true"/>
          <p:nvPr/>
        </p:nvSpPr>
        <p:spPr>
          <a:xfrm rot="0">
            <a:off x="12757571" y="4078605"/>
            <a:ext cx="3911452" cy="20821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Ensure that the helpers Wei hires are well-trained and receptive to feedback, regardless of how she hired them?</a:t>
            </a:r>
          </a:p>
        </p:txBody>
      </p:sp>
      <p:sp>
        <p:nvSpPr>
          <p:cNvPr name="TextBox 43" id="43"/>
          <p:cNvSpPr txBox="true"/>
          <p:nvPr/>
        </p:nvSpPr>
        <p:spPr>
          <a:xfrm rot="0">
            <a:off x="9849725" y="7149070"/>
            <a:ext cx="4001466"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Better communicate Wei’s specific parenting and organizational preferences to her helpers?</a:t>
            </a:r>
          </a:p>
        </p:txBody>
      </p:sp>
      <p:sp>
        <p:nvSpPr>
          <p:cNvPr name="TextBox 44" id="44"/>
          <p:cNvSpPr txBox="true"/>
          <p:nvPr/>
        </p:nvSpPr>
        <p:spPr>
          <a:xfrm rot="0">
            <a:off x="14713297" y="7541105"/>
            <a:ext cx="2119230" cy="12439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Make it unnecessary to hire help </a:t>
            </a:r>
          </a:p>
        </p:txBody>
      </p:sp>
    </p:spTree>
  </p:cSld>
  <p:clrMapOvr>
    <a:masterClrMapping/>
  </p:clrMapOvr>
</p:sld>
</file>

<file path=ppt/slides/slide67.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028700" y="3813453"/>
            <a:ext cx="2676347" cy="5444847"/>
            <a:chOff x="0" y="0"/>
            <a:chExt cx="845694" cy="1720506"/>
          </a:xfrm>
        </p:grpSpPr>
        <p:sp>
          <p:nvSpPr>
            <p:cNvPr name="Freeform 3" id="3"/>
            <p:cNvSpPr/>
            <p:nvPr/>
          </p:nvSpPr>
          <p:spPr>
            <a:xfrm flipH="false" flipV="false" rot="0">
              <a:off x="0" y="0"/>
              <a:ext cx="845694" cy="1720506"/>
            </a:xfrm>
            <a:custGeom>
              <a:avLst/>
              <a:gdLst/>
              <a:ahLst/>
              <a:cxnLst/>
              <a:rect r="r" b="b" t="t" l="l"/>
              <a:pathLst>
                <a:path h="1720506" w="845694">
                  <a:moveTo>
                    <a:pt x="159100" y="0"/>
                  </a:moveTo>
                  <a:lnTo>
                    <a:pt x="686594" y="0"/>
                  </a:lnTo>
                  <a:cubicBezTo>
                    <a:pt x="774462" y="0"/>
                    <a:pt x="845694" y="71231"/>
                    <a:pt x="845694" y="159100"/>
                  </a:cubicBezTo>
                  <a:lnTo>
                    <a:pt x="845694" y="1561407"/>
                  </a:lnTo>
                  <a:cubicBezTo>
                    <a:pt x="845694" y="1603603"/>
                    <a:pt x="828931" y="1644070"/>
                    <a:pt x="799095" y="1673907"/>
                  </a:cubicBezTo>
                  <a:cubicBezTo>
                    <a:pt x="769258" y="1703744"/>
                    <a:pt x="728790" y="1720506"/>
                    <a:pt x="686594" y="1720506"/>
                  </a:cubicBezTo>
                  <a:lnTo>
                    <a:pt x="159100" y="1720506"/>
                  </a:lnTo>
                  <a:cubicBezTo>
                    <a:pt x="71231" y="1720506"/>
                    <a:pt x="0" y="1649275"/>
                    <a:pt x="0" y="1561407"/>
                  </a:cubicBezTo>
                  <a:lnTo>
                    <a:pt x="0" y="159100"/>
                  </a:lnTo>
                  <a:cubicBezTo>
                    <a:pt x="0" y="116904"/>
                    <a:pt x="16762" y="76436"/>
                    <a:pt x="46599" y="46599"/>
                  </a:cubicBezTo>
                  <a:cubicBezTo>
                    <a:pt x="76436" y="16762"/>
                    <a:pt x="116904" y="0"/>
                    <a:pt x="159100" y="0"/>
                  </a:cubicBezTo>
                  <a:close/>
                </a:path>
              </a:pathLst>
            </a:custGeom>
            <a:solidFill>
              <a:srgbClr val="907CE1"/>
            </a:solidFill>
          </p:spPr>
        </p:sp>
        <p:sp>
          <p:nvSpPr>
            <p:cNvPr name="TextBox 4" id="4"/>
            <p:cNvSpPr txBox="true"/>
            <p:nvPr/>
          </p:nvSpPr>
          <p:spPr>
            <a:xfrm>
              <a:off x="0" y="-47625"/>
              <a:ext cx="845694" cy="1768131"/>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314291" y="6283805"/>
            <a:ext cx="2105165" cy="25012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Automatically analyze Xin’s family’s schedule and offer paths to optimization?</a:t>
            </a:r>
          </a:p>
        </p:txBody>
      </p:sp>
      <p:grpSp>
        <p:nvGrpSpPr>
          <p:cNvPr name="Group 6" id="6"/>
          <p:cNvGrpSpPr/>
          <p:nvPr/>
        </p:nvGrpSpPr>
        <p:grpSpPr>
          <a:xfrm rot="0">
            <a:off x="9464061" y="6750530"/>
            <a:ext cx="4742979" cy="2507770"/>
            <a:chOff x="0" y="0"/>
            <a:chExt cx="1498725" cy="792425"/>
          </a:xfrm>
        </p:grpSpPr>
        <p:sp>
          <p:nvSpPr>
            <p:cNvPr name="Freeform 7" id="7"/>
            <p:cNvSpPr/>
            <p:nvPr/>
          </p:nvSpPr>
          <p:spPr>
            <a:xfrm flipH="false" flipV="false" rot="0">
              <a:off x="0" y="0"/>
              <a:ext cx="1498725" cy="792425"/>
            </a:xfrm>
            <a:custGeom>
              <a:avLst/>
              <a:gdLst/>
              <a:ahLst/>
              <a:cxnLst/>
              <a:rect r="r" b="b" t="t" l="l"/>
              <a:pathLst>
                <a:path h="792425" w="1498725">
                  <a:moveTo>
                    <a:pt x="89776" y="0"/>
                  </a:moveTo>
                  <a:lnTo>
                    <a:pt x="1408949" y="0"/>
                  </a:lnTo>
                  <a:cubicBezTo>
                    <a:pt x="1458531" y="0"/>
                    <a:pt x="1498725" y="40194"/>
                    <a:pt x="1498725" y="89776"/>
                  </a:cubicBezTo>
                  <a:lnTo>
                    <a:pt x="1498725" y="702650"/>
                  </a:lnTo>
                  <a:cubicBezTo>
                    <a:pt x="1498725" y="726460"/>
                    <a:pt x="1489266" y="749294"/>
                    <a:pt x="1472430" y="766131"/>
                  </a:cubicBezTo>
                  <a:cubicBezTo>
                    <a:pt x="1455594" y="782967"/>
                    <a:pt x="1432759" y="792425"/>
                    <a:pt x="1408949" y="792425"/>
                  </a:cubicBezTo>
                  <a:lnTo>
                    <a:pt x="89776" y="792425"/>
                  </a:lnTo>
                  <a:cubicBezTo>
                    <a:pt x="40194" y="792425"/>
                    <a:pt x="0" y="752231"/>
                    <a:pt x="0" y="702650"/>
                  </a:cubicBezTo>
                  <a:lnTo>
                    <a:pt x="0" y="89776"/>
                  </a:lnTo>
                  <a:cubicBezTo>
                    <a:pt x="0" y="40194"/>
                    <a:pt x="40194" y="0"/>
                    <a:pt x="89776" y="0"/>
                  </a:cubicBezTo>
                  <a:close/>
                </a:path>
              </a:pathLst>
            </a:custGeom>
            <a:solidFill>
              <a:srgbClr val="DBDBDB"/>
            </a:solidFill>
          </p:spPr>
        </p:sp>
        <p:sp>
          <p:nvSpPr>
            <p:cNvPr name="TextBox 8" id="8"/>
            <p:cNvSpPr txBox="true"/>
            <p:nvPr/>
          </p:nvSpPr>
          <p:spPr>
            <a:xfrm>
              <a:off x="0" y="-47625"/>
              <a:ext cx="1498725" cy="84005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4425494" y="6750530"/>
            <a:ext cx="2833806" cy="2507770"/>
            <a:chOff x="0" y="0"/>
            <a:chExt cx="895449" cy="792425"/>
          </a:xfrm>
        </p:grpSpPr>
        <p:sp>
          <p:nvSpPr>
            <p:cNvPr name="Freeform 10" id="10"/>
            <p:cNvSpPr/>
            <p:nvPr/>
          </p:nvSpPr>
          <p:spPr>
            <a:xfrm flipH="false" flipV="false" rot="0">
              <a:off x="0" y="0"/>
              <a:ext cx="895449" cy="792425"/>
            </a:xfrm>
            <a:custGeom>
              <a:avLst/>
              <a:gdLst/>
              <a:ahLst/>
              <a:cxnLst/>
              <a:rect r="r" b="b" t="t" l="l"/>
              <a:pathLst>
                <a:path h="792425" w="895449">
                  <a:moveTo>
                    <a:pt x="150259" y="0"/>
                  </a:moveTo>
                  <a:lnTo>
                    <a:pt x="745190" y="0"/>
                  </a:lnTo>
                  <a:cubicBezTo>
                    <a:pt x="828176" y="0"/>
                    <a:pt x="895449" y="67273"/>
                    <a:pt x="895449" y="150259"/>
                  </a:cubicBezTo>
                  <a:lnTo>
                    <a:pt x="895449" y="642166"/>
                  </a:lnTo>
                  <a:cubicBezTo>
                    <a:pt x="895449" y="725152"/>
                    <a:pt x="828176" y="792425"/>
                    <a:pt x="745190" y="792425"/>
                  </a:cubicBezTo>
                  <a:lnTo>
                    <a:pt x="150259" y="792425"/>
                  </a:lnTo>
                  <a:cubicBezTo>
                    <a:pt x="67273" y="792425"/>
                    <a:pt x="0" y="725152"/>
                    <a:pt x="0" y="642166"/>
                  </a:cubicBezTo>
                  <a:lnTo>
                    <a:pt x="0" y="150259"/>
                  </a:lnTo>
                  <a:cubicBezTo>
                    <a:pt x="0" y="67273"/>
                    <a:pt x="67273" y="0"/>
                    <a:pt x="150259" y="0"/>
                  </a:cubicBezTo>
                  <a:close/>
                </a:path>
              </a:pathLst>
            </a:custGeom>
            <a:solidFill>
              <a:srgbClr val="907CE1"/>
            </a:solidFill>
          </p:spPr>
        </p:sp>
        <p:sp>
          <p:nvSpPr>
            <p:cNvPr name="TextBox 11" id="11"/>
            <p:cNvSpPr txBox="true"/>
            <p:nvPr/>
          </p:nvSpPr>
          <p:spPr>
            <a:xfrm>
              <a:off x="0" y="-47625"/>
              <a:ext cx="895449" cy="840050"/>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028700" y="1114425"/>
            <a:ext cx="4366283" cy="1742567"/>
          </a:xfrm>
          <a:prstGeom prst="rect">
            <a:avLst/>
          </a:prstGeom>
        </p:spPr>
        <p:txBody>
          <a:bodyPr anchor="t" rtlCol="false" tIns="0" lIns="0" bIns="0" rIns="0">
            <a:spAutoFit/>
          </a:bodyPr>
          <a:lstStyle/>
          <a:p>
            <a:pPr>
              <a:lnSpc>
                <a:spcPts val="6783"/>
              </a:lnSpc>
            </a:pPr>
            <a:r>
              <a:rPr lang="en-US" sz="6399" spc="-191">
                <a:solidFill>
                  <a:srgbClr val="907CE1"/>
                </a:solidFill>
                <a:latin typeface="Be Vietnam"/>
              </a:rPr>
              <a:t>Xin HMW </a:t>
            </a:r>
          </a:p>
          <a:p>
            <a:pPr>
              <a:lnSpc>
                <a:spcPts val="6783"/>
              </a:lnSpc>
            </a:pPr>
            <a:r>
              <a:rPr lang="en-US" sz="6399" spc="-191">
                <a:solidFill>
                  <a:srgbClr val="F9FAF4"/>
                </a:solidFill>
                <a:latin typeface="Be Vietnam"/>
              </a:rPr>
              <a:t>Brainstorm</a:t>
            </a:r>
          </a:p>
        </p:txBody>
      </p:sp>
      <p:grpSp>
        <p:nvGrpSpPr>
          <p:cNvPr name="Group 13" id="13"/>
          <p:cNvGrpSpPr/>
          <p:nvPr/>
        </p:nvGrpSpPr>
        <p:grpSpPr>
          <a:xfrm rot="0">
            <a:off x="9464061" y="1028700"/>
            <a:ext cx="2693435" cy="5507177"/>
            <a:chOff x="0" y="0"/>
            <a:chExt cx="851093" cy="1740202"/>
          </a:xfrm>
        </p:grpSpPr>
        <p:sp>
          <p:nvSpPr>
            <p:cNvPr name="Freeform 14" id="14"/>
            <p:cNvSpPr/>
            <p:nvPr/>
          </p:nvSpPr>
          <p:spPr>
            <a:xfrm flipH="false" flipV="false" rot="0">
              <a:off x="0" y="0"/>
              <a:ext cx="851093" cy="1740202"/>
            </a:xfrm>
            <a:custGeom>
              <a:avLst/>
              <a:gdLst/>
              <a:ahLst/>
              <a:cxnLst/>
              <a:rect r="r" b="b" t="t" l="l"/>
              <a:pathLst>
                <a:path h="1740202" w="851093">
                  <a:moveTo>
                    <a:pt x="158090" y="0"/>
                  </a:moveTo>
                  <a:lnTo>
                    <a:pt x="693003" y="0"/>
                  </a:lnTo>
                  <a:cubicBezTo>
                    <a:pt x="780314" y="0"/>
                    <a:pt x="851093" y="70779"/>
                    <a:pt x="851093" y="158090"/>
                  </a:cubicBezTo>
                  <a:lnTo>
                    <a:pt x="851093" y="1582112"/>
                  </a:lnTo>
                  <a:cubicBezTo>
                    <a:pt x="851093" y="1669423"/>
                    <a:pt x="780314" y="1740202"/>
                    <a:pt x="693003" y="1740202"/>
                  </a:cubicBezTo>
                  <a:lnTo>
                    <a:pt x="158090" y="1740202"/>
                  </a:lnTo>
                  <a:cubicBezTo>
                    <a:pt x="70779" y="1740202"/>
                    <a:pt x="0" y="1669423"/>
                    <a:pt x="0" y="1582112"/>
                  </a:cubicBezTo>
                  <a:lnTo>
                    <a:pt x="0" y="158090"/>
                  </a:lnTo>
                  <a:cubicBezTo>
                    <a:pt x="0" y="70779"/>
                    <a:pt x="70779" y="0"/>
                    <a:pt x="158090" y="0"/>
                  </a:cubicBezTo>
                  <a:close/>
                </a:path>
              </a:pathLst>
            </a:custGeom>
            <a:solidFill>
              <a:srgbClr val="907CE1"/>
            </a:solidFill>
          </p:spPr>
        </p:sp>
        <p:sp>
          <p:nvSpPr>
            <p:cNvPr name="TextBox 15" id="15"/>
            <p:cNvSpPr txBox="true"/>
            <p:nvPr/>
          </p:nvSpPr>
          <p:spPr>
            <a:xfrm>
              <a:off x="0" y="-47625"/>
              <a:ext cx="851093" cy="1787827"/>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3877321" y="3813453"/>
            <a:ext cx="5415290" cy="1781308"/>
            <a:chOff x="0" y="0"/>
            <a:chExt cx="1843579" cy="606428"/>
          </a:xfrm>
        </p:grpSpPr>
        <p:sp>
          <p:nvSpPr>
            <p:cNvPr name="Freeform 17" id="17"/>
            <p:cNvSpPr/>
            <p:nvPr/>
          </p:nvSpPr>
          <p:spPr>
            <a:xfrm flipH="false" flipV="false" rot="0">
              <a:off x="0" y="0"/>
              <a:ext cx="1843579" cy="606428"/>
            </a:xfrm>
            <a:custGeom>
              <a:avLst/>
              <a:gdLst/>
              <a:ahLst/>
              <a:cxnLst/>
              <a:rect r="r" b="b" t="t" l="l"/>
              <a:pathLst>
                <a:path h="606428" w="1843579">
                  <a:moveTo>
                    <a:pt x="78630" y="0"/>
                  </a:moveTo>
                  <a:lnTo>
                    <a:pt x="1764949" y="0"/>
                  </a:lnTo>
                  <a:cubicBezTo>
                    <a:pt x="1785803" y="0"/>
                    <a:pt x="1805803" y="8284"/>
                    <a:pt x="1820549" y="23030"/>
                  </a:cubicBezTo>
                  <a:cubicBezTo>
                    <a:pt x="1835295" y="37776"/>
                    <a:pt x="1843579" y="57776"/>
                    <a:pt x="1843579" y="78630"/>
                  </a:cubicBezTo>
                  <a:lnTo>
                    <a:pt x="1843579" y="527798"/>
                  </a:lnTo>
                  <a:cubicBezTo>
                    <a:pt x="1843579" y="548652"/>
                    <a:pt x="1835295" y="568652"/>
                    <a:pt x="1820549" y="583398"/>
                  </a:cubicBezTo>
                  <a:cubicBezTo>
                    <a:pt x="1805803" y="598144"/>
                    <a:pt x="1785803" y="606428"/>
                    <a:pt x="1764949" y="606428"/>
                  </a:cubicBezTo>
                  <a:lnTo>
                    <a:pt x="78630" y="606428"/>
                  </a:lnTo>
                  <a:cubicBezTo>
                    <a:pt x="57776" y="606428"/>
                    <a:pt x="37776" y="598144"/>
                    <a:pt x="23030" y="583398"/>
                  </a:cubicBezTo>
                  <a:cubicBezTo>
                    <a:pt x="8284" y="568652"/>
                    <a:pt x="0" y="548652"/>
                    <a:pt x="0" y="527798"/>
                  </a:cubicBezTo>
                  <a:lnTo>
                    <a:pt x="0" y="78630"/>
                  </a:lnTo>
                  <a:cubicBezTo>
                    <a:pt x="0" y="57776"/>
                    <a:pt x="8284" y="37776"/>
                    <a:pt x="23030" y="23030"/>
                  </a:cubicBezTo>
                  <a:cubicBezTo>
                    <a:pt x="37776" y="8284"/>
                    <a:pt x="57776" y="0"/>
                    <a:pt x="78630" y="0"/>
                  </a:cubicBezTo>
                  <a:close/>
                </a:path>
              </a:pathLst>
            </a:custGeom>
            <a:solidFill>
              <a:srgbClr val="DBDBDB"/>
            </a:solidFill>
          </p:spPr>
        </p:sp>
        <p:sp>
          <p:nvSpPr>
            <p:cNvPr name="TextBox 18" id="18"/>
            <p:cNvSpPr txBox="true"/>
            <p:nvPr/>
          </p:nvSpPr>
          <p:spPr>
            <a:xfrm>
              <a:off x="0" y="-47625"/>
              <a:ext cx="1843579" cy="654053"/>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5880034" y="1028700"/>
            <a:ext cx="3412577" cy="2660093"/>
            <a:chOff x="0" y="0"/>
            <a:chExt cx="1161776" cy="905601"/>
          </a:xfrm>
        </p:grpSpPr>
        <p:sp>
          <p:nvSpPr>
            <p:cNvPr name="Freeform 20" id="20"/>
            <p:cNvSpPr/>
            <p:nvPr/>
          </p:nvSpPr>
          <p:spPr>
            <a:xfrm flipH="false" flipV="false" rot="0">
              <a:off x="0" y="0"/>
              <a:ext cx="1161776" cy="905601"/>
            </a:xfrm>
            <a:custGeom>
              <a:avLst/>
              <a:gdLst/>
              <a:ahLst/>
              <a:cxnLst/>
              <a:rect r="r" b="b" t="t" l="l"/>
              <a:pathLst>
                <a:path h="905601" w="1161776">
                  <a:moveTo>
                    <a:pt x="124775" y="0"/>
                  </a:moveTo>
                  <a:lnTo>
                    <a:pt x="1037001" y="0"/>
                  </a:lnTo>
                  <a:cubicBezTo>
                    <a:pt x="1070094" y="0"/>
                    <a:pt x="1101831" y="13146"/>
                    <a:pt x="1125231" y="36546"/>
                  </a:cubicBezTo>
                  <a:cubicBezTo>
                    <a:pt x="1148631" y="59946"/>
                    <a:pt x="1161776" y="91683"/>
                    <a:pt x="1161776" y="124775"/>
                  </a:cubicBezTo>
                  <a:lnTo>
                    <a:pt x="1161776" y="780826"/>
                  </a:lnTo>
                  <a:cubicBezTo>
                    <a:pt x="1161776" y="849737"/>
                    <a:pt x="1105913" y="905601"/>
                    <a:pt x="1037001" y="905601"/>
                  </a:cubicBezTo>
                  <a:lnTo>
                    <a:pt x="124775" y="905601"/>
                  </a:lnTo>
                  <a:cubicBezTo>
                    <a:pt x="91683" y="905601"/>
                    <a:pt x="59946" y="892455"/>
                    <a:pt x="36546" y="869055"/>
                  </a:cubicBezTo>
                  <a:cubicBezTo>
                    <a:pt x="13146" y="845655"/>
                    <a:pt x="0" y="813918"/>
                    <a:pt x="0" y="780826"/>
                  </a:cubicBezTo>
                  <a:lnTo>
                    <a:pt x="0" y="124775"/>
                  </a:lnTo>
                  <a:cubicBezTo>
                    <a:pt x="0" y="91683"/>
                    <a:pt x="13146" y="59946"/>
                    <a:pt x="36546" y="36546"/>
                  </a:cubicBezTo>
                  <a:cubicBezTo>
                    <a:pt x="59946" y="13146"/>
                    <a:pt x="91683" y="0"/>
                    <a:pt x="124775" y="0"/>
                  </a:cubicBezTo>
                  <a:close/>
                </a:path>
              </a:pathLst>
            </a:custGeom>
            <a:solidFill>
              <a:srgbClr val="F9FAF4"/>
            </a:solidFill>
          </p:spPr>
        </p:sp>
        <p:sp>
          <p:nvSpPr>
            <p:cNvPr name="TextBox 21" id="21"/>
            <p:cNvSpPr txBox="true"/>
            <p:nvPr/>
          </p:nvSpPr>
          <p:spPr>
            <a:xfrm>
              <a:off x="0" y="-47625"/>
              <a:ext cx="1161776" cy="953226"/>
            </a:xfrm>
            <a:prstGeom prst="rect">
              <a:avLst/>
            </a:prstGeom>
          </p:spPr>
          <p:txBody>
            <a:bodyPr anchor="ctr" rtlCol="false" tIns="50800" lIns="50800" bIns="50800" rIns="50800"/>
            <a:lstStyle/>
            <a:p>
              <a:pPr algn="ctr">
                <a:lnSpc>
                  <a:spcPts val="2800"/>
                </a:lnSpc>
              </a:pPr>
            </a:p>
          </p:txBody>
        </p:sp>
      </p:grpSp>
      <p:grpSp>
        <p:nvGrpSpPr>
          <p:cNvPr name="Group 22" id="22"/>
          <p:cNvGrpSpPr/>
          <p:nvPr/>
        </p:nvGrpSpPr>
        <p:grpSpPr>
          <a:xfrm rot="0">
            <a:off x="3877321" y="5718587"/>
            <a:ext cx="2535000" cy="3539713"/>
            <a:chOff x="0" y="0"/>
            <a:chExt cx="863014" cy="1205059"/>
          </a:xfrm>
        </p:grpSpPr>
        <p:sp>
          <p:nvSpPr>
            <p:cNvPr name="Freeform 23" id="23"/>
            <p:cNvSpPr/>
            <p:nvPr/>
          </p:nvSpPr>
          <p:spPr>
            <a:xfrm flipH="false" flipV="false" rot="0">
              <a:off x="0" y="0"/>
              <a:ext cx="863014" cy="1205059"/>
            </a:xfrm>
            <a:custGeom>
              <a:avLst/>
              <a:gdLst/>
              <a:ahLst/>
              <a:cxnLst/>
              <a:rect r="r" b="b" t="t" l="l"/>
              <a:pathLst>
                <a:path h="1205059" w="863014">
                  <a:moveTo>
                    <a:pt x="167971" y="0"/>
                  </a:moveTo>
                  <a:lnTo>
                    <a:pt x="695044" y="0"/>
                  </a:lnTo>
                  <a:cubicBezTo>
                    <a:pt x="739592" y="0"/>
                    <a:pt x="782316" y="17697"/>
                    <a:pt x="813817" y="49197"/>
                  </a:cubicBezTo>
                  <a:cubicBezTo>
                    <a:pt x="845317" y="80698"/>
                    <a:pt x="863014" y="123422"/>
                    <a:pt x="863014" y="167971"/>
                  </a:cubicBezTo>
                  <a:lnTo>
                    <a:pt x="863014" y="1037088"/>
                  </a:lnTo>
                  <a:cubicBezTo>
                    <a:pt x="863014" y="1081637"/>
                    <a:pt x="845317" y="1124361"/>
                    <a:pt x="813817" y="1155861"/>
                  </a:cubicBezTo>
                  <a:cubicBezTo>
                    <a:pt x="782316" y="1187362"/>
                    <a:pt x="739592" y="1205059"/>
                    <a:pt x="695044" y="1205059"/>
                  </a:cubicBezTo>
                  <a:lnTo>
                    <a:pt x="167971" y="1205059"/>
                  </a:lnTo>
                  <a:cubicBezTo>
                    <a:pt x="123422" y="1205059"/>
                    <a:pt x="80698" y="1187362"/>
                    <a:pt x="49197" y="1155861"/>
                  </a:cubicBezTo>
                  <a:cubicBezTo>
                    <a:pt x="17697" y="1124361"/>
                    <a:pt x="0" y="1081637"/>
                    <a:pt x="0" y="1037088"/>
                  </a:cubicBezTo>
                  <a:lnTo>
                    <a:pt x="0" y="167971"/>
                  </a:lnTo>
                  <a:cubicBezTo>
                    <a:pt x="0" y="123422"/>
                    <a:pt x="17697" y="80698"/>
                    <a:pt x="49197" y="49197"/>
                  </a:cubicBezTo>
                  <a:cubicBezTo>
                    <a:pt x="80698" y="17697"/>
                    <a:pt x="123422" y="0"/>
                    <a:pt x="167971" y="0"/>
                  </a:cubicBezTo>
                  <a:close/>
                </a:path>
              </a:pathLst>
            </a:custGeom>
            <a:solidFill>
              <a:srgbClr val="F9FAF4"/>
            </a:solidFill>
          </p:spPr>
        </p:sp>
        <p:sp>
          <p:nvSpPr>
            <p:cNvPr name="TextBox 24" id="24"/>
            <p:cNvSpPr txBox="true"/>
            <p:nvPr/>
          </p:nvSpPr>
          <p:spPr>
            <a:xfrm>
              <a:off x="0" y="-47625"/>
              <a:ext cx="863014" cy="1252684"/>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6583771" y="5718587"/>
            <a:ext cx="2708840" cy="3539713"/>
            <a:chOff x="0" y="0"/>
            <a:chExt cx="922197" cy="1205059"/>
          </a:xfrm>
        </p:grpSpPr>
        <p:sp>
          <p:nvSpPr>
            <p:cNvPr name="Freeform 26" id="26"/>
            <p:cNvSpPr/>
            <p:nvPr/>
          </p:nvSpPr>
          <p:spPr>
            <a:xfrm flipH="false" flipV="false" rot="0">
              <a:off x="0" y="0"/>
              <a:ext cx="922197" cy="1205059"/>
            </a:xfrm>
            <a:custGeom>
              <a:avLst/>
              <a:gdLst/>
              <a:ahLst/>
              <a:cxnLst/>
              <a:rect r="r" b="b" t="t" l="l"/>
              <a:pathLst>
                <a:path h="1205059" w="922197">
                  <a:moveTo>
                    <a:pt x="157191" y="0"/>
                  </a:moveTo>
                  <a:lnTo>
                    <a:pt x="765006" y="0"/>
                  </a:lnTo>
                  <a:cubicBezTo>
                    <a:pt x="851820" y="0"/>
                    <a:pt x="922197" y="70377"/>
                    <a:pt x="922197" y="157191"/>
                  </a:cubicBezTo>
                  <a:lnTo>
                    <a:pt x="922197" y="1047868"/>
                  </a:lnTo>
                  <a:cubicBezTo>
                    <a:pt x="922197" y="1089557"/>
                    <a:pt x="905635" y="1129539"/>
                    <a:pt x="876156" y="1159018"/>
                  </a:cubicBezTo>
                  <a:cubicBezTo>
                    <a:pt x="846677" y="1188498"/>
                    <a:pt x="806695" y="1205059"/>
                    <a:pt x="765006" y="1205059"/>
                  </a:cubicBezTo>
                  <a:lnTo>
                    <a:pt x="157191" y="1205059"/>
                  </a:lnTo>
                  <a:cubicBezTo>
                    <a:pt x="70377" y="1205059"/>
                    <a:pt x="0" y="1134682"/>
                    <a:pt x="0" y="1047868"/>
                  </a:cubicBezTo>
                  <a:lnTo>
                    <a:pt x="0" y="157191"/>
                  </a:lnTo>
                  <a:cubicBezTo>
                    <a:pt x="0" y="70377"/>
                    <a:pt x="70377" y="0"/>
                    <a:pt x="157191" y="0"/>
                  </a:cubicBezTo>
                  <a:close/>
                </a:path>
              </a:pathLst>
            </a:custGeom>
            <a:solidFill>
              <a:srgbClr val="907CE1"/>
            </a:solidFill>
          </p:spPr>
        </p:sp>
        <p:sp>
          <p:nvSpPr>
            <p:cNvPr name="TextBox 27" id="27"/>
            <p:cNvSpPr txBox="true"/>
            <p:nvPr/>
          </p:nvSpPr>
          <p:spPr>
            <a:xfrm>
              <a:off x="0" y="-47625"/>
              <a:ext cx="922197" cy="1252684"/>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2355130" y="3688793"/>
            <a:ext cx="4904170" cy="2847083"/>
            <a:chOff x="0" y="0"/>
            <a:chExt cx="1669574" cy="969260"/>
          </a:xfrm>
        </p:grpSpPr>
        <p:sp>
          <p:nvSpPr>
            <p:cNvPr name="Freeform 29" id="29"/>
            <p:cNvSpPr/>
            <p:nvPr/>
          </p:nvSpPr>
          <p:spPr>
            <a:xfrm flipH="false" flipV="false" rot="0">
              <a:off x="0" y="0"/>
              <a:ext cx="1669574" cy="969260"/>
            </a:xfrm>
            <a:custGeom>
              <a:avLst/>
              <a:gdLst/>
              <a:ahLst/>
              <a:cxnLst/>
              <a:rect r="r" b="b" t="t" l="l"/>
              <a:pathLst>
                <a:path h="969260" w="1669574">
                  <a:moveTo>
                    <a:pt x="86825" y="0"/>
                  </a:moveTo>
                  <a:lnTo>
                    <a:pt x="1582748" y="0"/>
                  </a:lnTo>
                  <a:cubicBezTo>
                    <a:pt x="1605776" y="0"/>
                    <a:pt x="1627860" y="9148"/>
                    <a:pt x="1644143" y="25431"/>
                  </a:cubicBezTo>
                  <a:cubicBezTo>
                    <a:pt x="1660426" y="41713"/>
                    <a:pt x="1669574" y="63798"/>
                    <a:pt x="1669574" y="86825"/>
                  </a:cubicBezTo>
                  <a:lnTo>
                    <a:pt x="1669574" y="882435"/>
                  </a:lnTo>
                  <a:cubicBezTo>
                    <a:pt x="1669574" y="930387"/>
                    <a:pt x="1630701" y="969260"/>
                    <a:pt x="1582748" y="969260"/>
                  </a:cubicBezTo>
                  <a:lnTo>
                    <a:pt x="86825" y="969260"/>
                  </a:lnTo>
                  <a:cubicBezTo>
                    <a:pt x="38873" y="969260"/>
                    <a:pt x="0" y="930387"/>
                    <a:pt x="0" y="882435"/>
                  </a:cubicBezTo>
                  <a:lnTo>
                    <a:pt x="0" y="86825"/>
                  </a:lnTo>
                  <a:cubicBezTo>
                    <a:pt x="0" y="38873"/>
                    <a:pt x="38873" y="0"/>
                    <a:pt x="86825" y="0"/>
                  </a:cubicBezTo>
                  <a:close/>
                </a:path>
              </a:pathLst>
            </a:custGeom>
            <a:solidFill>
              <a:srgbClr val="F9FAF4"/>
            </a:solidFill>
          </p:spPr>
        </p:sp>
        <p:sp>
          <p:nvSpPr>
            <p:cNvPr name="TextBox 30" id="30"/>
            <p:cNvSpPr txBox="true"/>
            <p:nvPr/>
          </p:nvSpPr>
          <p:spPr>
            <a:xfrm>
              <a:off x="0" y="-47625"/>
              <a:ext cx="1669574" cy="1016885"/>
            </a:xfrm>
            <a:prstGeom prst="rect">
              <a:avLst/>
            </a:prstGeom>
          </p:spPr>
          <p:txBody>
            <a:bodyPr anchor="ctr" rtlCol="false" tIns="50800" lIns="50800" bIns="50800" rIns="50800"/>
            <a:lstStyle/>
            <a:p>
              <a:pPr algn="ctr">
                <a:lnSpc>
                  <a:spcPts val="2800"/>
                </a:lnSpc>
              </a:pPr>
            </a:p>
          </p:txBody>
        </p:sp>
      </p:grpSp>
      <p:grpSp>
        <p:nvGrpSpPr>
          <p:cNvPr name="Group 31" id="31"/>
          <p:cNvGrpSpPr/>
          <p:nvPr/>
        </p:nvGrpSpPr>
        <p:grpSpPr>
          <a:xfrm rot="0">
            <a:off x="12355130" y="1028700"/>
            <a:ext cx="4904170" cy="2441018"/>
            <a:chOff x="0" y="0"/>
            <a:chExt cx="1549659" cy="771333"/>
          </a:xfrm>
        </p:grpSpPr>
        <p:sp>
          <p:nvSpPr>
            <p:cNvPr name="Freeform 32" id="32"/>
            <p:cNvSpPr/>
            <p:nvPr/>
          </p:nvSpPr>
          <p:spPr>
            <a:xfrm flipH="false" flipV="false" rot="0">
              <a:off x="0" y="0"/>
              <a:ext cx="1549659" cy="771333"/>
            </a:xfrm>
            <a:custGeom>
              <a:avLst/>
              <a:gdLst/>
              <a:ahLst/>
              <a:cxnLst/>
              <a:rect r="r" b="b" t="t" l="l"/>
              <a:pathLst>
                <a:path h="771333" w="1549659">
                  <a:moveTo>
                    <a:pt x="86825" y="0"/>
                  </a:moveTo>
                  <a:lnTo>
                    <a:pt x="1462834" y="0"/>
                  </a:lnTo>
                  <a:cubicBezTo>
                    <a:pt x="1510786" y="0"/>
                    <a:pt x="1549659" y="38873"/>
                    <a:pt x="1549659" y="86825"/>
                  </a:cubicBezTo>
                  <a:lnTo>
                    <a:pt x="1549659" y="684507"/>
                  </a:lnTo>
                  <a:cubicBezTo>
                    <a:pt x="1549659" y="707535"/>
                    <a:pt x="1540511" y="729619"/>
                    <a:pt x="1524228" y="745902"/>
                  </a:cubicBezTo>
                  <a:cubicBezTo>
                    <a:pt x="1507946" y="762185"/>
                    <a:pt x="1485861" y="771333"/>
                    <a:pt x="1462834" y="771333"/>
                  </a:cubicBezTo>
                  <a:lnTo>
                    <a:pt x="86825" y="771333"/>
                  </a:lnTo>
                  <a:cubicBezTo>
                    <a:pt x="38873" y="771333"/>
                    <a:pt x="0" y="732460"/>
                    <a:pt x="0" y="684507"/>
                  </a:cubicBezTo>
                  <a:lnTo>
                    <a:pt x="0" y="86825"/>
                  </a:lnTo>
                  <a:cubicBezTo>
                    <a:pt x="0" y="38873"/>
                    <a:pt x="38873" y="0"/>
                    <a:pt x="86825" y="0"/>
                  </a:cubicBezTo>
                  <a:close/>
                </a:path>
              </a:pathLst>
            </a:custGeom>
            <a:solidFill>
              <a:srgbClr val="DBDBDB"/>
            </a:solidFill>
          </p:spPr>
        </p:sp>
        <p:sp>
          <p:nvSpPr>
            <p:cNvPr name="TextBox 33" id="33"/>
            <p:cNvSpPr txBox="true"/>
            <p:nvPr/>
          </p:nvSpPr>
          <p:spPr>
            <a:xfrm>
              <a:off x="0" y="-47625"/>
              <a:ext cx="1549659" cy="818958"/>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6382388" y="1293852"/>
            <a:ext cx="2332122" cy="20821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Alleviate concerns about arriving and departing places on time?</a:t>
            </a:r>
          </a:p>
        </p:txBody>
      </p:sp>
      <p:sp>
        <p:nvSpPr>
          <p:cNvPr name="TextBox 35" id="35"/>
          <p:cNvSpPr txBox="true"/>
          <p:nvPr/>
        </p:nvSpPr>
        <p:spPr>
          <a:xfrm rot="0">
            <a:off x="4138778" y="6283805"/>
            <a:ext cx="2012086" cy="25012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Leverage other parents with scheduling logistics like carpooling?</a:t>
            </a:r>
          </a:p>
        </p:txBody>
      </p:sp>
      <p:sp>
        <p:nvSpPr>
          <p:cNvPr name="TextBox 36" id="36"/>
          <p:cNvSpPr txBox="true"/>
          <p:nvPr/>
        </p:nvSpPr>
        <p:spPr>
          <a:xfrm rot="0">
            <a:off x="4191692" y="4036187"/>
            <a:ext cx="5081869" cy="12439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Relieve the mental burden of scheduling in personal, relationship, and familial settings</a:t>
            </a:r>
          </a:p>
        </p:txBody>
      </p:sp>
      <p:grpSp>
        <p:nvGrpSpPr>
          <p:cNvPr name="Group 37" id="37"/>
          <p:cNvGrpSpPr/>
          <p:nvPr/>
        </p:nvGrpSpPr>
        <p:grpSpPr>
          <a:xfrm rot="0">
            <a:off x="7559993" y="10169843"/>
            <a:ext cx="193358" cy="193358"/>
            <a:chOff x="0" y="0"/>
            <a:chExt cx="257810" cy="257810"/>
          </a:xfrm>
        </p:grpSpPr>
        <p:sp>
          <p:nvSpPr>
            <p:cNvPr name="Freeform 38" id="38"/>
            <p:cNvSpPr/>
            <p:nvPr/>
          </p:nvSpPr>
          <p:spPr>
            <a:xfrm flipH="false" flipV="false" rot="0">
              <a:off x="49530" y="50800"/>
              <a:ext cx="161290" cy="161290"/>
            </a:xfrm>
            <a:custGeom>
              <a:avLst/>
              <a:gdLst/>
              <a:ahLst/>
              <a:cxnLst/>
              <a:rect r="r" b="b" t="t" l="l"/>
              <a:pathLst>
                <a:path h="161290" w="161290">
                  <a:moveTo>
                    <a:pt x="135890" y="27940"/>
                  </a:moveTo>
                  <a:cubicBezTo>
                    <a:pt x="156210" y="113030"/>
                    <a:pt x="146050" y="128270"/>
                    <a:pt x="133350" y="138430"/>
                  </a:cubicBezTo>
                  <a:cubicBezTo>
                    <a:pt x="116840" y="149860"/>
                    <a:pt x="83820" y="161290"/>
                    <a:pt x="63500" y="156210"/>
                  </a:cubicBezTo>
                  <a:cubicBezTo>
                    <a:pt x="43180" y="151130"/>
                    <a:pt x="17780" y="128270"/>
                    <a:pt x="10160" y="107950"/>
                  </a:cubicBezTo>
                  <a:cubicBezTo>
                    <a:pt x="2540" y="87630"/>
                    <a:pt x="7620" y="54610"/>
                    <a:pt x="20320" y="36830"/>
                  </a:cubicBezTo>
                  <a:cubicBezTo>
                    <a:pt x="33020" y="20320"/>
                    <a:pt x="63500" y="5080"/>
                    <a:pt x="83820" y="5080"/>
                  </a:cubicBezTo>
                  <a:cubicBezTo>
                    <a:pt x="105410" y="5080"/>
                    <a:pt x="134620" y="22860"/>
                    <a:pt x="146050" y="40640"/>
                  </a:cubicBezTo>
                  <a:cubicBezTo>
                    <a:pt x="157480" y="58420"/>
                    <a:pt x="161290" y="92710"/>
                    <a:pt x="152400" y="111760"/>
                  </a:cubicBezTo>
                  <a:cubicBezTo>
                    <a:pt x="144780" y="130810"/>
                    <a:pt x="115570" y="151130"/>
                    <a:pt x="96520" y="156210"/>
                  </a:cubicBezTo>
                  <a:cubicBezTo>
                    <a:pt x="81280" y="160020"/>
                    <a:pt x="62230" y="156210"/>
                    <a:pt x="48260" y="149860"/>
                  </a:cubicBezTo>
                  <a:cubicBezTo>
                    <a:pt x="35560" y="143510"/>
                    <a:pt x="22860" y="134620"/>
                    <a:pt x="15240" y="121920"/>
                  </a:cubicBezTo>
                  <a:cubicBezTo>
                    <a:pt x="6350" y="107950"/>
                    <a:pt x="0" y="86360"/>
                    <a:pt x="1270" y="69850"/>
                  </a:cubicBezTo>
                  <a:cubicBezTo>
                    <a:pt x="2540" y="53340"/>
                    <a:pt x="12700" y="31750"/>
                    <a:pt x="25400" y="20320"/>
                  </a:cubicBezTo>
                  <a:cubicBezTo>
                    <a:pt x="38100" y="8890"/>
                    <a:pt x="59690" y="0"/>
                    <a:pt x="76200" y="0"/>
                  </a:cubicBezTo>
                  <a:cubicBezTo>
                    <a:pt x="93980" y="0"/>
                    <a:pt x="128270" y="19050"/>
                    <a:pt x="128270" y="19050"/>
                  </a:cubicBezTo>
                </a:path>
              </a:pathLst>
            </a:custGeom>
            <a:solidFill>
              <a:srgbClr val="E7191F"/>
            </a:solidFill>
            <a:ln cap="sq">
              <a:noFill/>
              <a:prstDash val="solid"/>
              <a:miter/>
            </a:ln>
          </p:spPr>
        </p:sp>
      </p:grpSp>
      <p:sp>
        <p:nvSpPr>
          <p:cNvPr name="TextBox 39" id="39"/>
          <p:cNvSpPr txBox="true"/>
          <p:nvPr/>
        </p:nvSpPr>
        <p:spPr>
          <a:xfrm rot="0">
            <a:off x="12784714" y="1378029"/>
            <a:ext cx="4254316"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Redesign the UI of the digital calendar to better visualize the various commitments of each family member</a:t>
            </a:r>
          </a:p>
        </p:txBody>
      </p:sp>
      <p:sp>
        <p:nvSpPr>
          <p:cNvPr name="TextBox 40" id="40"/>
          <p:cNvSpPr txBox="true"/>
          <p:nvPr/>
        </p:nvSpPr>
        <p:spPr>
          <a:xfrm rot="0">
            <a:off x="6930759" y="6241148"/>
            <a:ext cx="2014864" cy="2456491"/>
          </a:xfrm>
          <a:prstGeom prst="rect">
            <a:avLst/>
          </a:prstGeom>
        </p:spPr>
        <p:txBody>
          <a:bodyPr anchor="t" rtlCol="false" tIns="0" lIns="0" bIns="0" rIns="0">
            <a:spAutoFit/>
          </a:bodyPr>
          <a:lstStyle/>
          <a:p>
            <a:pPr>
              <a:lnSpc>
                <a:spcPts val="2828"/>
              </a:lnSpc>
            </a:pPr>
            <a:r>
              <a:rPr lang="en-US" sz="2020" spc="-20">
                <a:solidFill>
                  <a:srgbClr val="F9FAF4"/>
                </a:solidFill>
                <a:latin typeface="Be Vietnam"/>
              </a:rPr>
              <a:t>Foster a network for busy parents to share strategies for managing family schedules</a:t>
            </a:r>
          </a:p>
        </p:txBody>
      </p:sp>
      <p:sp>
        <p:nvSpPr>
          <p:cNvPr name="TextBox 41" id="41"/>
          <p:cNvSpPr txBox="true"/>
          <p:nvPr/>
        </p:nvSpPr>
        <p:spPr>
          <a:xfrm rot="0">
            <a:off x="9849725" y="2390267"/>
            <a:ext cx="1922106" cy="33394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Establish a system of scheduling boundaries that allows for a more regular routine</a:t>
            </a:r>
          </a:p>
        </p:txBody>
      </p:sp>
      <p:sp>
        <p:nvSpPr>
          <p:cNvPr name="TextBox 42" id="42"/>
          <p:cNvSpPr txBox="true"/>
          <p:nvPr/>
        </p:nvSpPr>
        <p:spPr>
          <a:xfrm rot="0">
            <a:off x="12689582" y="4047440"/>
            <a:ext cx="4501729" cy="20821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Offer Xin personalized scheduling suggestions based on her work schedule, her family’s commitments, &amp; her personal tasks?</a:t>
            </a:r>
          </a:p>
        </p:txBody>
      </p:sp>
      <p:sp>
        <p:nvSpPr>
          <p:cNvPr name="TextBox 43" id="43"/>
          <p:cNvSpPr txBox="true"/>
          <p:nvPr/>
        </p:nvSpPr>
        <p:spPr>
          <a:xfrm rot="0">
            <a:off x="9849725" y="6891895"/>
            <a:ext cx="4001466" cy="20821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Create more opportunities for shared family activities rather than individual activities that require more logistical coordination</a:t>
            </a:r>
          </a:p>
        </p:txBody>
      </p:sp>
      <p:sp>
        <p:nvSpPr>
          <p:cNvPr name="TextBox 44" id="44"/>
          <p:cNvSpPr txBox="true"/>
          <p:nvPr/>
        </p:nvSpPr>
        <p:spPr>
          <a:xfrm rot="0">
            <a:off x="14740440" y="7139545"/>
            <a:ext cx="2298590"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Encourage Xin’s son to assist in managing his own schedule</a:t>
            </a:r>
          </a:p>
        </p:txBody>
      </p:sp>
    </p:spTree>
  </p:cSld>
  <p:clrMapOvr>
    <a:masterClrMapping/>
  </p:clrMapOvr>
</p:sld>
</file>

<file path=ppt/slides/slide68.xml><?xml version="1.0" encoding="utf-8"?>
<p:sld xmlns:p="http://schemas.openxmlformats.org/presentationml/2006/main" xmlns:a="http://schemas.openxmlformats.org/drawingml/2006/main">
  <p:cSld>
    <p:bg>
      <p:bgPr>
        <a:solidFill>
          <a:srgbClr val="1C1C1D"/>
        </a:solidFill>
      </p:bgPr>
    </p:bg>
    <p:spTree>
      <p:nvGrpSpPr>
        <p:cNvPr id="1" name=""/>
        <p:cNvGrpSpPr/>
        <p:nvPr/>
      </p:nvGrpSpPr>
      <p:grpSpPr>
        <a:xfrm>
          <a:off x="0" y="0"/>
          <a:ext cx="0" cy="0"/>
          <a:chOff x="0" y="0"/>
          <a:chExt cx="0" cy="0"/>
        </a:xfrm>
      </p:grpSpPr>
      <p:grpSp>
        <p:nvGrpSpPr>
          <p:cNvPr name="Group 2" id="2"/>
          <p:cNvGrpSpPr/>
          <p:nvPr/>
        </p:nvGrpSpPr>
        <p:grpSpPr>
          <a:xfrm rot="0">
            <a:off x="1028700" y="3813453"/>
            <a:ext cx="2676347" cy="5444847"/>
            <a:chOff x="0" y="0"/>
            <a:chExt cx="845694" cy="1720506"/>
          </a:xfrm>
        </p:grpSpPr>
        <p:sp>
          <p:nvSpPr>
            <p:cNvPr name="Freeform 3" id="3"/>
            <p:cNvSpPr/>
            <p:nvPr/>
          </p:nvSpPr>
          <p:spPr>
            <a:xfrm flipH="false" flipV="false" rot="0">
              <a:off x="0" y="0"/>
              <a:ext cx="845694" cy="1720506"/>
            </a:xfrm>
            <a:custGeom>
              <a:avLst/>
              <a:gdLst/>
              <a:ahLst/>
              <a:cxnLst/>
              <a:rect r="r" b="b" t="t" l="l"/>
              <a:pathLst>
                <a:path h="1720506" w="845694">
                  <a:moveTo>
                    <a:pt x="159100" y="0"/>
                  </a:moveTo>
                  <a:lnTo>
                    <a:pt x="686594" y="0"/>
                  </a:lnTo>
                  <a:cubicBezTo>
                    <a:pt x="774462" y="0"/>
                    <a:pt x="845694" y="71231"/>
                    <a:pt x="845694" y="159100"/>
                  </a:cubicBezTo>
                  <a:lnTo>
                    <a:pt x="845694" y="1561407"/>
                  </a:lnTo>
                  <a:cubicBezTo>
                    <a:pt x="845694" y="1603603"/>
                    <a:pt x="828931" y="1644070"/>
                    <a:pt x="799095" y="1673907"/>
                  </a:cubicBezTo>
                  <a:cubicBezTo>
                    <a:pt x="769258" y="1703744"/>
                    <a:pt x="728790" y="1720506"/>
                    <a:pt x="686594" y="1720506"/>
                  </a:cubicBezTo>
                  <a:lnTo>
                    <a:pt x="159100" y="1720506"/>
                  </a:lnTo>
                  <a:cubicBezTo>
                    <a:pt x="71231" y="1720506"/>
                    <a:pt x="0" y="1649275"/>
                    <a:pt x="0" y="1561407"/>
                  </a:cubicBezTo>
                  <a:lnTo>
                    <a:pt x="0" y="159100"/>
                  </a:lnTo>
                  <a:cubicBezTo>
                    <a:pt x="0" y="116904"/>
                    <a:pt x="16762" y="76436"/>
                    <a:pt x="46599" y="46599"/>
                  </a:cubicBezTo>
                  <a:cubicBezTo>
                    <a:pt x="76436" y="16762"/>
                    <a:pt x="116904" y="0"/>
                    <a:pt x="159100" y="0"/>
                  </a:cubicBezTo>
                  <a:close/>
                </a:path>
              </a:pathLst>
            </a:custGeom>
            <a:solidFill>
              <a:srgbClr val="907CE1"/>
            </a:solidFill>
          </p:spPr>
        </p:sp>
        <p:sp>
          <p:nvSpPr>
            <p:cNvPr name="TextBox 4" id="4"/>
            <p:cNvSpPr txBox="true"/>
            <p:nvPr/>
          </p:nvSpPr>
          <p:spPr>
            <a:xfrm>
              <a:off x="0" y="-47625"/>
              <a:ext cx="845694" cy="1768131"/>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314291" y="5585349"/>
            <a:ext cx="2105165" cy="33394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make the process of asking parents about generational knowledge less awkward? </a:t>
            </a:r>
          </a:p>
        </p:txBody>
      </p:sp>
      <p:grpSp>
        <p:nvGrpSpPr>
          <p:cNvPr name="Group 6" id="6"/>
          <p:cNvGrpSpPr/>
          <p:nvPr/>
        </p:nvGrpSpPr>
        <p:grpSpPr>
          <a:xfrm rot="0">
            <a:off x="9464061" y="6750530"/>
            <a:ext cx="4742979" cy="2507770"/>
            <a:chOff x="0" y="0"/>
            <a:chExt cx="1498725" cy="792425"/>
          </a:xfrm>
        </p:grpSpPr>
        <p:sp>
          <p:nvSpPr>
            <p:cNvPr name="Freeform 7" id="7"/>
            <p:cNvSpPr/>
            <p:nvPr/>
          </p:nvSpPr>
          <p:spPr>
            <a:xfrm flipH="false" flipV="false" rot="0">
              <a:off x="0" y="0"/>
              <a:ext cx="1498725" cy="792425"/>
            </a:xfrm>
            <a:custGeom>
              <a:avLst/>
              <a:gdLst/>
              <a:ahLst/>
              <a:cxnLst/>
              <a:rect r="r" b="b" t="t" l="l"/>
              <a:pathLst>
                <a:path h="792425" w="1498725">
                  <a:moveTo>
                    <a:pt x="89776" y="0"/>
                  </a:moveTo>
                  <a:lnTo>
                    <a:pt x="1408949" y="0"/>
                  </a:lnTo>
                  <a:cubicBezTo>
                    <a:pt x="1458531" y="0"/>
                    <a:pt x="1498725" y="40194"/>
                    <a:pt x="1498725" y="89776"/>
                  </a:cubicBezTo>
                  <a:lnTo>
                    <a:pt x="1498725" y="702650"/>
                  </a:lnTo>
                  <a:cubicBezTo>
                    <a:pt x="1498725" y="726460"/>
                    <a:pt x="1489266" y="749294"/>
                    <a:pt x="1472430" y="766131"/>
                  </a:cubicBezTo>
                  <a:cubicBezTo>
                    <a:pt x="1455594" y="782967"/>
                    <a:pt x="1432759" y="792425"/>
                    <a:pt x="1408949" y="792425"/>
                  </a:cubicBezTo>
                  <a:lnTo>
                    <a:pt x="89776" y="792425"/>
                  </a:lnTo>
                  <a:cubicBezTo>
                    <a:pt x="40194" y="792425"/>
                    <a:pt x="0" y="752231"/>
                    <a:pt x="0" y="702650"/>
                  </a:cubicBezTo>
                  <a:lnTo>
                    <a:pt x="0" y="89776"/>
                  </a:lnTo>
                  <a:cubicBezTo>
                    <a:pt x="0" y="40194"/>
                    <a:pt x="40194" y="0"/>
                    <a:pt x="89776" y="0"/>
                  </a:cubicBezTo>
                  <a:close/>
                </a:path>
              </a:pathLst>
            </a:custGeom>
            <a:solidFill>
              <a:srgbClr val="DBDBDB"/>
            </a:solidFill>
          </p:spPr>
        </p:sp>
        <p:sp>
          <p:nvSpPr>
            <p:cNvPr name="TextBox 8" id="8"/>
            <p:cNvSpPr txBox="true"/>
            <p:nvPr/>
          </p:nvSpPr>
          <p:spPr>
            <a:xfrm>
              <a:off x="0" y="-47625"/>
              <a:ext cx="1498725" cy="840050"/>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4425494" y="6750530"/>
            <a:ext cx="2833806" cy="2507770"/>
            <a:chOff x="0" y="0"/>
            <a:chExt cx="895449" cy="792425"/>
          </a:xfrm>
        </p:grpSpPr>
        <p:sp>
          <p:nvSpPr>
            <p:cNvPr name="Freeform 10" id="10"/>
            <p:cNvSpPr/>
            <p:nvPr/>
          </p:nvSpPr>
          <p:spPr>
            <a:xfrm flipH="false" flipV="false" rot="0">
              <a:off x="0" y="0"/>
              <a:ext cx="895449" cy="792425"/>
            </a:xfrm>
            <a:custGeom>
              <a:avLst/>
              <a:gdLst/>
              <a:ahLst/>
              <a:cxnLst/>
              <a:rect r="r" b="b" t="t" l="l"/>
              <a:pathLst>
                <a:path h="792425" w="895449">
                  <a:moveTo>
                    <a:pt x="150259" y="0"/>
                  </a:moveTo>
                  <a:lnTo>
                    <a:pt x="745190" y="0"/>
                  </a:lnTo>
                  <a:cubicBezTo>
                    <a:pt x="828176" y="0"/>
                    <a:pt x="895449" y="67273"/>
                    <a:pt x="895449" y="150259"/>
                  </a:cubicBezTo>
                  <a:lnTo>
                    <a:pt x="895449" y="642166"/>
                  </a:lnTo>
                  <a:cubicBezTo>
                    <a:pt x="895449" y="725152"/>
                    <a:pt x="828176" y="792425"/>
                    <a:pt x="745190" y="792425"/>
                  </a:cubicBezTo>
                  <a:lnTo>
                    <a:pt x="150259" y="792425"/>
                  </a:lnTo>
                  <a:cubicBezTo>
                    <a:pt x="67273" y="792425"/>
                    <a:pt x="0" y="725152"/>
                    <a:pt x="0" y="642166"/>
                  </a:cubicBezTo>
                  <a:lnTo>
                    <a:pt x="0" y="150259"/>
                  </a:lnTo>
                  <a:cubicBezTo>
                    <a:pt x="0" y="67273"/>
                    <a:pt x="67273" y="0"/>
                    <a:pt x="150259" y="0"/>
                  </a:cubicBezTo>
                  <a:close/>
                </a:path>
              </a:pathLst>
            </a:custGeom>
            <a:solidFill>
              <a:srgbClr val="907CE1"/>
            </a:solidFill>
          </p:spPr>
        </p:sp>
        <p:sp>
          <p:nvSpPr>
            <p:cNvPr name="TextBox 11" id="11"/>
            <p:cNvSpPr txBox="true"/>
            <p:nvPr/>
          </p:nvSpPr>
          <p:spPr>
            <a:xfrm>
              <a:off x="0" y="-47625"/>
              <a:ext cx="895449" cy="840050"/>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114905" y="1114425"/>
            <a:ext cx="4609102" cy="1651278"/>
          </a:xfrm>
          <a:prstGeom prst="rect">
            <a:avLst/>
          </a:prstGeom>
        </p:spPr>
        <p:txBody>
          <a:bodyPr anchor="t" rtlCol="false" tIns="0" lIns="0" bIns="0" rIns="0">
            <a:spAutoFit/>
          </a:bodyPr>
          <a:lstStyle/>
          <a:p>
            <a:pPr>
              <a:lnSpc>
                <a:spcPts val="6445"/>
              </a:lnSpc>
            </a:pPr>
            <a:r>
              <a:rPr lang="en-US" sz="6080" spc="-182">
                <a:solidFill>
                  <a:srgbClr val="907CE1"/>
                </a:solidFill>
                <a:latin typeface="Be Vietnam"/>
              </a:rPr>
              <a:t>Steven HMW </a:t>
            </a:r>
          </a:p>
          <a:p>
            <a:pPr>
              <a:lnSpc>
                <a:spcPts val="6445"/>
              </a:lnSpc>
            </a:pPr>
            <a:r>
              <a:rPr lang="en-US" sz="6080" spc="-182">
                <a:solidFill>
                  <a:srgbClr val="F9FAF4"/>
                </a:solidFill>
                <a:latin typeface="Be Vietnam"/>
              </a:rPr>
              <a:t>Brainstorm</a:t>
            </a:r>
          </a:p>
        </p:txBody>
      </p:sp>
      <p:grpSp>
        <p:nvGrpSpPr>
          <p:cNvPr name="Group 13" id="13"/>
          <p:cNvGrpSpPr/>
          <p:nvPr/>
        </p:nvGrpSpPr>
        <p:grpSpPr>
          <a:xfrm rot="0">
            <a:off x="9464061" y="1028700"/>
            <a:ext cx="2693435" cy="5507177"/>
            <a:chOff x="0" y="0"/>
            <a:chExt cx="851093" cy="1740202"/>
          </a:xfrm>
        </p:grpSpPr>
        <p:sp>
          <p:nvSpPr>
            <p:cNvPr name="Freeform 14" id="14"/>
            <p:cNvSpPr/>
            <p:nvPr/>
          </p:nvSpPr>
          <p:spPr>
            <a:xfrm flipH="false" flipV="false" rot="0">
              <a:off x="0" y="0"/>
              <a:ext cx="851093" cy="1740202"/>
            </a:xfrm>
            <a:custGeom>
              <a:avLst/>
              <a:gdLst/>
              <a:ahLst/>
              <a:cxnLst/>
              <a:rect r="r" b="b" t="t" l="l"/>
              <a:pathLst>
                <a:path h="1740202" w="851093">
                  <a:moveTo>
                    <a:pt x="158090" y="0"/>
                  </a:moveTo>
                  <a:lnTo>
                    <a:pt x="693003" y="0"/>
                  </a:lnTo>
                  <a:cubicBezTo>
                    <a:pt x="780314" y="0"/>
                    <a:pt x="851093" y="70779"/>
                    <a:pt x="851093" y="158090"/>
                  </a:cubicBezTo>
                  <a:lnTo>
                    <a:pt x="851093" y="1582112"/>
                  </a:lnTo>
                  <a:cubicBezTo>
                    <a:pt x="851093" y="1669423"/>
                    <a:pt x="780314" y="1740202"/>
                    <a:pt x="693003" y="1740202"/>
                  </a:cubicBezTo>
                  <a:lnTo>
                    <a:pt x="158090" y="1740202"/>
                  </a:lnTo>
                  <a:cubicBezTo>
                    <a:pt x="70779" y="1740202"/>
                    <a:pt x="0" y="1669423"/>
                    <a:pt x="0" y="1582112"/>
                  </a:cubicBezTo>
                  <a:lnTo>
                    <a:pt x="0" y="158090"/>
                  </a:lnTo>
                  <a:cubicBezTo>
                    <a:pt x="0" y="70779"/>
                    <a:pt x="70779" y="0"/>
                    <a:pt x="158090" y="0"/>
                  </a:cubicBezTo>
                  <a:close/>
                </a:path>
              </a:pathLst>
            </a:custGeom>
            <a:solidFill>
              <a:srgbClr val="907CE1"/>
            </a:solidFill>
          </p:spPr>
        </p:sp>
        <p:sp>
          <p:nvSpPr>
            <p:cNvPr name="TextBox 15" id="15"/>
            <p:cNvSpPr txBox="true"/>
            <p:nvPr/>
          </p:nvSpPr>
          <p:spPr>
            <a:xfrm>
              <a:off x="0" y="-47625"/>
              <a:ext cx="851093" cy="1787827"/>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0">
            <a:off x="3877321" y="3813453"/>
            <a:ext cx="5415290" cy="1781308"/>
            <a:chOff x="0" y="0"/>
            <a:chExt cx="1843579" cy="606428"/>
          </a:xfrm>
        </p:grpSpPr>
        <p:sp>
          <p:nvSpPr>
            <p:cNvPr name="Freeform 17" id="17"/>
            <p:cNvSpPr/>
            <p:nvPr/>
          </p:nvSpPr>
          <p:spPr>
            <a:xfrm flipH="false" flipV="false" rot="0">
              <a:off x="0" y="0"/>
              <a:ext cx="1843579" cy="606428"/>
            </a:xfrm>
            <a:custGeom>
              <a:avLst/>
              <a:gdLst/>
              <a:ahLst/>
              <a:cxnLst/>
              <a:rect r="r" b="b" t="t" l="l"/>
              <a:pathLst>
                <a:path h="606428" w="1843579">
                  <a:moveTo>
                    <a:pt x="78630" y="0"/>
                  </a:moveTo>
                  <a:lnTo>
                    <a:pt x="1764949" y="0"/>
                  </a:lnTo>
                  <a:cubicBezTo>
                    <a:pt x="1785803" y="0"/>
                    <a:pt x="1805803" y="8284"/>
                    <a:pt x="1820549" y="23030"/>
                  </a:cubicBezTo>
                  <a:cubicBezTo>
                    <a:pt x="1835295" y="37776"/>
                    <a:pt x="1843579" y="57776"/>
                    <a:pt x="1843579" y="78630"/>
                  </a:cubicBezTo>
                  <a:lnTo>
                    <a:pt x="1843579" y="527798"/>
                  </a:lnTo>
                  <a:cubicBezTo>
                    <a:pt x="1843579" y="548652"/>
                    <a:pt x="1835295" y="568652"/>
                    <a:pt x="1820549" y="583398"/>
                  </a:cubicBezTo>
                  <a:cubicBezTo>
                    <a:pt x="1805803" y="598144"/>
                    <a:pt x="1785803" y="606428"/>
                    <a:pt x="1764949" y="606428"/>
                  </a:cubicBezTo>
                  <a:lnTo>
                    <a:pt x="78630" y="606428"/>
                  </a:lnTo>
                  <a:cubicBezTo>
                    <a:pt x="57776" y="606428"/>
                    <a:pt x="37776" y="598144"/>
                    <a:pt x="23030" y="583398"/>
                  </a:cubicBezTo>
                  <a:cubicBezTo>
                    <a:pt x="8284" y="568652"/>
                    <a:pt x="0" y="548652"/>
                    <a:pt x="0" y="527798"/>
                  </a:cubicBezTo>
                  <a:lnTo>
                    <a:pt x="0" y="78630"/>
                  </a:lnTo>
                  <a:cubicBezTo>
                    <a:pt x="0" y="57776"/>
                    <a:pt x="8284" y="37776"/>
                    <a:pt x="23030" y="23030"/>
                  </a:cubicBezTo>
                  <a:cubicBezTo>
                    <a:pt x="37776" y="8284"/>
                    <a:pt x="57776" y="0"/>
                    <a:pt x="78630" y="0"/>
                  </a:cubicBezTo>
                  <a:close/>
                </a:path>
              </a:pathLst>
            </a:custGeom>
            <a:solidFill>
              <a:srgbClr val="DBDBDB"/>
            </a:solidFill>
          </p:spPr>
        </p:sp>
        <p:sp>
          <p:nvSpPr>
            <p:cNvPr name="TextBox 18" id="18"/>
            <p:cNvSpPr txBox="true"/>
            <p:nvPr/>
          </p:nvSpPr>
          <p:spPr>
            <a:xfrm>
              <a:off x="0" y="-47625"/>
              <a:ext cx="1843579" cy="654053"/>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5880034" y="1028700"/>
            <a:ext cx="3412577" cy="2660093"/>
            <a:chOff x="0" y="0"/>
            <a:chExt cx="1161776" cy="905601"/>
          </a:xfrm>
        </p:grpSpPr>
        <p:sp>
          <p:nvSpPr>
            <p:cNvPr name="Freeform 20" id="20"/>
            <p:cNvSpPr/>
            <p:nvPr/>
          </p:nvSpPr>
          <p:spPr>
            <a:xfrm flipH="false" flipV="false" rot="0">
              <a:off x="0" y="0"/>
              <a:ext cx="1161776" cy="905601"/>
            </a:xfrm>
            <a:custGeom>
              <a:avLst/>
              <a:gdLst/>
              <a:ahLst/>
              <a:cxnLst/>
              <a:rect r="r" b="b" t="t" l="l"/>
              <a:pathLst>
                <a:path h="905601" w="1161776">
                  <a:moveTo>
                    <a:pt x="124775" y="0"/>
                  </a:moveTo>
                  <a:lnTo>
                    <a:pt x="1037001" y="0"/>
                  </a:lnTo>
                  <a:cubicBezTo>
                    <a:pt x="1070094" y="0"/>
                    <a:pt x="1101831" y="13146"/>
                    <a:pt x="1125231" y="36546"/>
                  </a:cubicBezTo>
                  <a:cubicBezTo>
                    <a:pt x="1148631" y="59946"/>
                    <a:pt x="1161776" y="91683"/>
                    <a:pt x="1161776" y="124775"/>
                  </a:cubicBezTo>
                  <a:lnTo>
                    <a:pt x="1161776" y="780826"/>
                  </a:lnTo>
                  <a:cubicBezTo>
                    <a:pt x="1161776" y="849737"/>
                    <a:pt x="1105913" y="905601"/>
                    <a:pt x="1037001" y="905601"/>
                  </a:cubicBezTo>
                  <a:lnTo>
                    <a:pt x="124775" y="905601"/>
                  </a:lnTo>
                  <a:cubicBezTo>
                    <a:pt x="91683" y="905601"/>
                    <a:pt x="59946" y="892455"/>
                    <a:pt x="36546" y="869055"/>
                  </a:cubicBezTo>
                  <a:cubicBezTo>
                    <a:pt x="13146" y="845655"/>
                    <a:pt x="0" y="813918"/>
                    <a:pt x="0" y="780826"/>
                  </a:cubicBezTo>
                  <a:lnTo>
                    <a:pt x="0" y="124775"/>
                  </a:lnTo>
                  <a:cubicBezTo>
                    <a:pt x="0" y="91683"/>
                    <a:pt x="13146" y="59946"/>
                    <a:pt x="36546" y="36546"/>
                  </a:cubicBezTo>
                  <a:cubicBezTo>
                    <a:pt x="59946" y="13146"/>
                    <a:pt x="91683" y="0"/>
                    <a:pt x="124775" y="0"/>
                  </a:cubicBezTo>
                  <a:close/>
                </a:path>
              </a:pathLst>
            </a:custGeom>
            <a:solidFill>
              <a:srgbClr val="F9FAF4"/>
            </a:solidFill>
          </p:spPr>
        </p:sp>
        <p:sp>
          <p:nvSpPr>
            <p:cNvPr name="TextBox 21" id="21"/>
            <p:cNvSpPr txBox="true"/>
            <p:nvPr/>
          </p:nvSpPr>
          <p:spPr>
            <a:xfrm>
              <a:off x="0" y="-47625"/>
              <a:ext cx="1161776" cy="953226"/>
            </a:xfrm>
            <a:prstGeom prst="rect">
              <a:avLst/>
            </a:prstGeom>
          </p:spPr>
          <p:txBody>
            <a:bodyPr anchor="ctr" rtlCol="false" tIns="50800" lIns="50800" bIns="50800" rIns="50800"/>
            <a:lstStyle/>
            <a:p>
              <a:pPr algn="ctr">
                <a:lnSpc>
                  <a:spcPts val="2800"/>
                </a:lnSpc>
              </a:pPr>
            </a:p>
          </p:txBody>
        </p:sp>
      </p:grpSp>
      <p:grpSp>
        <p:nvGrpSpPr>
          <p:cNvPr name="Group 22" id="22"/>
          <p:cNvGrpSpPr/>
          <p:nvPr/>
        </p:nvGrpSpPr>
        <p:grpSpPr>
          <a:xfrm rot="0">
            <a:off x="3877321" y="5718587"/>
            <a:ext cx="2535000" cy="3539713"/>
            <a:chOff x="0" y="0"/>
            <a:chExt cx="863014" cy="1205059"/>
          </a:xfrm>
        </p:grpSpPr>
        <p:sp>
          <p:nvSpPr>
            <p:cNvPr name="Freeform 23" id="23"/>
            <p:cNvSpPr/>
            <p:nvPr/>
          </p:nvSpPr>
          <p:spPr>
            <a:xfrm flipH="false" flipV="false" rot="0">
              <a:off x="0" y="0"/>
              <a:ext cx="863014" cy="1205059"/>
            </a:xfrm>
            <a:custGeom>
              <a:avLst/>
              <a:gdLst/>
              <a:ahLst/>
              <a:cxnLst/>
              <a:rect r="r" b="b" t="t" l="l"/>
              <a:pathLst>
                <a:path h="1205059" w="863014">
                  <a:moveTo>
                    <a:pt x="167971" y="0"/>
                  </a:moveTo>
                  <a:lnTo>
                    <a:pt x="695044" y="0"/>
                  </a:lnTo>
                  <a:cubicBezTo>
                    <a:pt x="739592" y="0"/>
                    <a:pt x="782316" y="17697"/>
                    <a:pt x="813817" y="49197"/>
                  </a:cubicBezTo>
                  <a:cubicBezTo>
                    <a:pt x="845317" y="80698"/>
                    <a:pt x="863014" y="123422"/>
                    <a:pt x="863014" y="167971"/>
                  </a:cubicBezTo>
                  <a:lnTo>
                    <a:pt x="863014" y="1037088"/>
                  </a:lnTo>
                  <a:cubicBezTo>
                    <a:pt x="863014" y="1081637"/>
                    <a:pt x="845317" y="1124361"/>
                    <a:pt x="813817" y="1155861"/>
                  </a:cubicBezTo>
                  <a:cubicBezTo>
                    <a:pt x="782316" y="1187362"/>
                    <a:pt x="739592" y="1205059"/>
                    <a:pt x="695044" y="1205059"/>
                  </a:cubicBezTo>
                  <a:lnTo>
                    <a:pt x="167971" y="1205059"/>
                  </a:lnTo>
                  <a:cubicBezTo>
                    <a:pt x="123422" y="1205059"/>
                    <a:pt x="80698" y="1187362"/>
                    <a:pt x="49197" y="1155861"/>
                  </a:cubicBezTo>
                  <a:cubicBezTo>
                    <a:pt x="17697" y="1124361"/>
                    <a:pt x="0" y="1081637"/>
                    <a:pt x="0" y="1037088"/>
                  </a:cubicBezTo>
                  <a:lnTo>
                    <a:pt x="0" y="167971"/>
                  </a:lnTo>
                  <a:cubicBezTo>
                    <a:pt x="0" y="123422"/>
                    <a:pt x="17697" y="80698"/>
                    <a:pt x="49197" y="49197"/>
                  </a:cubicBezTo>
                  <a:cubicBezTo>
                    <a:pt x="80698" y="17697"/>
                    <a:pt x="123422" y="0"/>
                    <a:pt x="167971" y="0"/>
                  </a:cubicBezTo>
                  <a:close/>
                </a:path>
              </a:pathLst>
            </a:custGeom>
            <a:solidFill>
              <a:srgbClr val="F9FAF4"/>
            </a:solidFill>
          </p:spPr>
        </p:sp>
        <p:sp>
          <p:nvSpPr>
            <p:cNvPr name="TextBox 24" id="24"/>
            <p:cNvSpPr txBox="true"/>
            <p:nvPr/>
          </p:nvSpPr>
          <p:spPr>
            <a:xfrm>
              <a:off x="0" y="-47625"/>
              <a:ext cx="863014" cy="1252684"/>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6583771" y="5718587"/>
            <a:ext cx="2708840" cy="3539713"/>
            <a:chOff x="0" y="0"/>
            <a:chExt cx="922197" cy="1205059"/>
          </a:xfrm>
        </p:grpSpPr>
        <p:sp>
          <p:nvSpPr>
            <p:cNvPr name="Freeform 26" id="26"/>
            <p:cNvSpPr/>
            <p:nvPr/>
          </p:nvSpPr>
          <p:spPr>
            <a:xfrm flipH="false" flipV="false" rot="0">
              <a:off x="0" y="0"/>
              <a:ext cx="922197" cy="1205059"/>
            </a:xfrm>
            <a:custGeom>
              <a:avLst/>
              <a:gdLst/>
              <a:ahLst/>
              <a:cxnLst/>
              <a:rect r="r" b="b" t="t" l="l"/>
              <a:pathLst>
                <a:path h="1205059" w="922197">
                  <a:moveTo>
                    <a:pt x="157191" y="0"/>
                  </a:moveTo>
                  <a:lnTo>
                    <a:pt x="765006" y="0"/>
                  </a:lnTo>
                  <a:cubicBezTo>
                    <a:pt x="851820" y="0"/>
                    <a:pt x="922197" y="70377"/>
                    <a:pt x="922197" y="157191"/>
                  </a:cubicBezTo>
                  <a:lnTo>
                    <a:pt x="922197" y="1047868"/>
                  </a:lnTo>
                  <a:cubicBezTo>
                    <a:pt x="922197" y="1089557"/>
                    <a:pt x="905635" y="1129539"/>
                    <a:pt x="876156" y="1159018"/>
                  </a:cubicBezTo>
                  <a:cubicBezTo>
                    <a:pt x="846677" y="1188498"/>
                    <a:pt x="806695" y="1205059"/>
                    <a:pt x="765006" y="1205059"/>
                  </a:cubicBezTo>
                  <a:lnTo>
                    <a:pt x="157191" y="1205059"/>
                  </a:lnTo>
                  <a:cubicBezTo>
                    <a:pt x="70377" y="1205059"/>
                    <a:pt x="0" y="1134682"/>
                    <a:pt x="0" y="1047868"/>
                  </a:cubicBezTo>
                  <a:lnTo>
                    <a:pt x="0" y="157191"/>
                  </a:lnTo>
                  <a:cubicBezTo>
                    <a:pt x="0" y="70377"/>
                    <a:pt x="70377" y="0"/>
                    <a:pt x="157191" y="0"/>
                  </a:cubicBezTo>
                  <a:close/>
                </a:path>
              </a:pathLst>
            </a:custGeom>
            <a:solidFill>
              <a:srgbClr val="907CE1"/>
            </a:solidFill>
          </p:spPr>
        </p:sp>
        <p:sp>
          <p:nvSpPr>
            <p:cNvPr name="TextBox 27" id="27"/>
            <p:cNvSpPr txBox="true"/>
            <p:nvPr/>
          </p:nvSpPr>
          <p:spPr>
            <a:xfrm>
              <a:off x="0" y="-47625"/>
              <a:ext cx="922197" cy="1252684"/>
            </a:xfrm>
            <a:prstGeom prst="rect">
              <a:avLst/>
            </a:prstGeom>
          </p:spPr>
          <p:txBody>
            <a:bodyPr anchor="ctr" rtlCol="false" tIns="50800" lIns="50800" bIns="50800" rIns="50800"/>
            <a:lstStyle/>
            <a:p>
              <a:pPr algn="ctr">
                <a:lnSpc>
                  <a:spcPts val="2800"/>
                </a:lnSpc>
              </a:pPr>
            </a:p>
          </p:txBody>
        </p:sp>
      </p:grpSp>
      <p:grpSp>
        <p:nvGrpSpPr>
          <p:cNvPr name="Group 28" id="28"/>
          <p:cNvGrpSpPr/>
          <p:nvPr/>
        </p:nvGrpSpPr>
        <p:grpSpPr>
          <a:xfrm rot="0">
            <a:off x="12355130" y="3688793"/>
            <a:ext cx="4904170" cy="2847083"/>
            <a:chOff x="0" y="0"/>
            <a:chExt cx="1669574" cy="969260"/>
          </a:xfrm>
        </p:grpSpPr>
        <p:sp>
          <p:nvSpPr>
            <p:cNvPr name="Freeform 29" id="29"/>
            <p:cNvSpPr/>
            <p:nvPr/>
          </p:nvSpPr>
          <p:spPr>
            <a:xfrm flipH="false" flipV="false" rot="0">
              <a:off x="0" y="0"/>
              <a:ext cx="1669574" cy="969260"/>
            </a:xfrm>
            <a:custGeom>
              <a:avLst/>
              <a:gdLst/>
              <a:ahLst/>
              <a:cxnLst/>
              <a:rect r="r" b="b" t="t" l="l"/>
              <a:pathLst>
                <a:path h="969260" w="1669574">
                  <a:moveTo>
                    <a:pt x="86825" y="0"/>
                  </a:moveTo>
                  <a:lnTo>
                    <a:pt x="1582748" y="0"/>
                  </a:lnTo>
                  <a:cubicBezTo>
                    <a:pt x="1605776" y="0"/>
                    <a:pt x="1627860" y="9148"/>
                    <a:pt x="1644143" y="25431"/>
                  </a:cubicBezTo>
                  <a:cubicBezTo>
                    <a:pt x="1660426" y="41713"/>
                    <a:pt x="1669574" y="63798"/>
                    <a:pt x="1669574" y="86825"/>
                  </a:cubicBezTo>
                  <a:lnTo>
                    <a:pt x="1669574" y="882435"/>
                  </a:lnTo>
                  <a:cubicBezTo>
                    <a:pt x="1669574" y="930387"/>
                    <a:pt x="1630701" y="969260"/>
                    <a:pt x="1582748" y="969260"/>
                  </a:cubicBezTo>
                  <a:lnTo>
                    <a:pt x="86825" y="969260"/>
                  </a:lnTo>
                  <a:cubicBezTo>
                    <a:pt x="38873" y="969260"/>
                    <a:pt x="0" y="930387"/>
                    <a:pt x="0" y="882435"/>
                  </a:cubicBezTo>
                  <a:lnTo>
                    <a:pt x="0" y="86825"/>
                  </a:lnTo>
                  <a:cubicBezTo>
                    <a:pt x="0" y="38873"/>
                    <a:pt x="38873" y="0"/>
                    <a:pt x="86825" y="0"/>
                  </a:cubicBezTo>
                  <a:close/>
                </a:path>
              </a:pathLst>
            </a:custGeom>
            <a:solidFill>
              <a:srgbClr val="F9FAF4"/>
            </a:solidFill>
          </p:spPr>
        </p:sp>
        <p:sp>
          <p:nvSpPr>
            <p:cNvPr name="TextBox 30" id="30"/>
            <p:cNvSpPr txBox="true"/>
            <p:nvPr/>
          </p:nvSpPr>
          <p:spPr>
            <a:xfrm>
              <a:off x="0" y="-47625"/>
              <a:ext cx="1669574" cy="1016885"/>
            </a:xfrm>
            <a:prstGeom prst="rect">
              <a:avLst/>
            </a:prstGeom>
          </p:spPr>
          <p:txBody>
            <a:bodyPr anchor="ctr" rtlCol="false" tIns="50800" lIns="50800" bIns="50800" rIns="50800"/>
            <a:lstStyle/>
            <a:p>
              <a:pPr algn="ctr">
                <a:lnSpc>
                  <a:spcPts val="2800"/>
                </a:lnSpc>
              </a:pPr>
            </a:p>
          </p:txBody>
        </p:sp>
      </p:grpSp>
      <p:grpSp>
        <p:nvGrpSpPr>
          <p:cNvPr name="Group 31" id="31"/>
          <p:cNvGrpSpPr/>
          <p:nvPr/>
        </p:nvGrpSpPr>
        <p:grpSpPr>
          <a:xfrm rot="0">
            <a:off x="12355130" y="1028700"/>
            <a:ext cx="4904170" cy="2441018"/>
            <a:chOff x="0" y="0"/>
            <a:chExt cx="1549659" cy="771333"/>
          </a:xfrm>
        </p:grpSpPr>
        <p:sp>
          <p:nvSpPr>
            <p:cNvPr name="Freeform 32" id="32"/>
            <p:cNvSpPr/>
            <p:nvPr/>
          </p:nvSpPr>
          <p:spPr>
            <a:xfrm flipH="false" flipV="false" rot="0">
              <a:off x="0" y="0"/>
              <a:ext cx="1549659" cy="771333"/>
            </a:xfrm>
            <a:custGeom>
              <a:avLst/>
              <a:gdLst/>
              <a:ahLst/>
              <a:cxnLst/>
              <a:rect r="r" b="b" t="t" l="l"/>
              <a:pathLst>
                <a:path h="771333" w="1549659">
                  <a:moveTo>
                    <a:pt x="86825" y="0"/>
                  </a:moveTo>
                  <a:lnTo>
                    <a:pt x="1462834" y="0"/>
                  </a:lnTo>
                  <a:cubicBezTo>
                    <a:pt x="1510786" y="0"/>
                    <a:pt x="1549659" y="38873"/>
                    <a:pt x="1549659" y="86825"/>
                  </a:cubicBezTo>
                  <a:lnTo>
                    <a:pt x="1549659" y="684507"/>
                  </a:lnTo>
                  <a:cubicBezTo>
                    <a:pt x="1549659" y="707535"/>
                    <a:pt x="1540511" y="729619"/>
                    <a:pt x="1524228" y="745902"/>
                  </a:cubicBezTo>
                  <a:cubicBezTo>
                    <a:pt x="1507946" y="762185"/>
                    <a:pt x="1485861" y="771333"/>
                    <a:pt x="1462834" y="771333"/>
                  </a:cubicBezTo>
                  <a:lnTo>
                    <a:pt x="86825" y="771333"/>
                  </a:lnTo>
                  <a:cubicBezTo>
                    <a:pt x="38873" y="771333"/>
                    <a:pt x="0" y="732460"/>
                    <a:pt x="0" y="684507"/>
                  </a:cubicBezTo>
                  <a:lnTo>
                    <a:pt x="0" y="86825"/>
                  </a:lnTo>
                  <a:cubicBezTo>
                    <a:pt x="0" y="38873"/>
                    <a:pt x="38873" y="0"/>
                    <a:pt x="86825" y="0"/>
                  </a:cubicBezTo>
                  <a:close/>
                </a:path>
              </a:pathLst>
            </a:custGeom>
            <a:solidFill>
              <a:srgbClr val="DBDBDB"/>
            </a:solidFill>
          </p:spPr>
        </p:sp>
        <p:sp>
          <p:nvSpPr>
            <p:cNvPr name="TextBox 33" id="33"/>
            <p:cNvSpPr txBox="true"/>
            <p:nvPr/>
          </p:nvSpPr>
          <p:spPr>
            <a:xfrm>
              <a:off x="0" y="-47625"/>
              <a:ext cx="1549659" cy="818958"/>
            </a:xfrm>
            <a:prstGeom prst="rect">
              <a:avLst/>
            </a:prstGeom>
          </p:spPr>
          <p:txBody>
            <a:bodyPr anchor="ctr" rtlCol="false" tIns="50800" lIns="50800" bIns="50800" rIns="50800"/>
            <a:lstStyle/>
            <a:p>
              <a:pPr algn="ctr">
                <a:lnSpc>
                  <a:spcPts val="2800"/>
                </a:lnSpc>
              </a:pPr>
            </a:p>
          </p:txBody>
        </p:sp>
      </p:grpSp>
      <p:grpSp>
        <p:nvGrpSpPr>
          <p:cNvPr name="Group 34" id="34"/>
          <p:cNvGrpSpPr/>
          <p:nvPr/>
        </p:nvGrpSpPr>
        <p:grpSpPr>
          <a:xfrm rot="0">
            <a:off x="7559993" y="10169843"/>
            <a:ext cx="193358" cy="193358"/>
            <a:chOff x="0" y="0"/>
            <a:chExt cx="257810" cy="257810"/>
          </a:xfrm>
        </p:grpSpPr>
        <p:sp>
          <p:nvSpPr>
            <p:cNvPr name="Freeform 35" id="35"/>
            <p:cNvSpPr/>
            <p:nvPr/>
          </p:nvSpPr>
          <p:spPr>
            <a:xfrm flipH="false" flipV="false" rot="0">
              <a:off x="49530" y="50800"/>
              <a:ext cx="161290" cy="161290"/>
            </a:xfrm>
            <a:custGeom>
              <a:avLst/>
              <a:gdLst/>
              <a:ahLst/>
              <a:cxnLst/>
              <a:rect r="r" b="b" t="t" l="l"/>
              <a:pathLst>
                <a:path h="161290" w="161290">
                  <a:moveTo>
                    <a:pt x="135890" y="27940"/>
                  </a:moveTo>
                  <a:cubicBezTo>
                    <a:pt x="156210" y="113030"/>
                    <a:pt x="146050" y="128270"/>
                    <a:pt x="133350" y="138430"/>
                  </a:cubicBezTo>
                  <a:cubicBezTo>
                    <a:pt x="116840" y="149860"/>
                    <a:pt x="83820" y="161290"/>
                    <a:pt x="63500" y="156210"/>
                  </a:cubicBezTo>
                  <a:cubicBezTo>
                    <a:pt x="43180" y="151130"/>
                    <a:pt x="17780" y="128270"/>
                    <a:pt x="10160" y="107950"/>
                  </a:cubicBezTo>
                  <a:cubicBezTo>
                    <a:pt x="2540" y="87630"/>
                    <a:pt x="7620" y="54610"/>
                    <a:pt x="20320" y="36830"/>
                  </a:cubicBezTo>
                  <a:cubicBezTo>
                    <a:pt x="33020" y="20320"/>
                    <a:pt x="63500" y="5080"/>
                    <a:pt x="83820" y="5080"/>
                  </a:cubicBezTo>
                  <a:cubicBezTo>
                    <a:pt x="105410" y="5080"/>
                    <a:pt x="134620" y="22860"/>
                    <a:pt x="146050" y="40640"/>
                  </a:cubicBezTo>
                  <a:cubicBezTo>
                    <a:pt x="157480" y="58420"/>
                    <a:pt x="161290" y="92710"/>
                    <a:pt x="152400" y="111760"/>
                  </a:cubicBezTo>
                  <a:cubicBezTo>
                    <a:pt x="144780" y="130810"/>
                    <a:pt x="115570" y="151130"/>
                    <a:pt x="96520" y="156210"/>
                  </a:cubicBezTo>
                  <a:cubicBezTo>
                    <a:pt x="81280" y="160020"/>
                    <a:pt x="62230" y="156210"/>
                    <a:pt x="48260" y="149860"/>
                  </a:cubicBezTo>
                  <a:cubicBezTo>
                    <a:pt x="35560" y="143510"/>
                    <a:pt x="22860" y="134620"/>
                    <a:pt x="15240" y="121920"/>
                  </a:cubicBezTo>
                  <a:cubicBezTo>
                    <a:pt x="6350" y="107950"/>
                    <a:pt x="0" y="86360"/>
                    <a:pt x="1270" y="69850"/>
                  </a:cubicBezTo>
                  <a:cubicBezTo>
                    <a:pt x="2540" y="53340"/>
                    <a:pt x="12700" y="31750"/>
                    <a:pt x="25400" y="20320"/>
                  </a:cubicBezTo>
                  <a:cubicBezTo>
                    <a:pt x="38100" y="8890"/>
                    <a:pt x="59690" y="0"/>
                    <a:pt x="76200" y="0"/>
                  </a:cubicBezTo>
                  <a:cubicBezTo>
                    <a:pt x="93980" y="0"/>
                    <a:pt x="128270" y="19050"/>
                    <a:pt x="128270" y="19050"/>
                  </a:cubicBezTo>
                </a:path>
              </a:pathLst>
            </a:custGeom>
            <a:solidFill>
              <a:srgbClr val="E7191F"/>
            </a:solidFill>
            <a:ln cap="sq">
              <a:noFill/>
              <a:prstDash val="solid"/>
              <a:miter/>
            </a:ln>
          </p:spPr>
        </p:sp>
      </p:grpSp>
      <p:sp>
        <p:nvSpPr>
          <p:cNvPr name="TextBox 36" id="36"/>
          <p:cNvSpPr txBox="true"/>
          <p:nvPr/>
        </p:nvSpPr>
        <p:spPr>
          <a:xfrm rot="0">
            <a:off x="9771288" y="1250544"/>
            <a:ext cx="2105165" cy="50158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allow Sean to inherit his parents’ assets and account management without explicit passwords or permission (in the absence of a will)?</a:t>
            </a:r>
          </a:p>
        </p:txBody>
      </p:sp>
      <p:sp>
        <p:nvSpPr>
          <p:cNvPr name="TextBox 37" id="37"/>
          <p:cNvSpPr txBox="true"/>
          <p:nvPr/>
        </p:nvSpPr>
        <p:spPr>
          <a:xfrm rot="0">
            <a:off x="6850471" y="6004449"/>
            <a:ext cx="2105165" cy="29203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ensure that household logistical information is passed down through life transitions?</a:t>
            </a:r>
          </a:p>
        </p:txBody>
      </p:sp>
      <p:sp>
        <p:nvSpPr>
          <p:cNvPr name="TextBox 38" id="38"/>
          <p:cNvSpPr txBox="true"/>
          <p:nvPr/>
        </p:nvSpPr>
        <p:spPr>
          <a:xfrm rot="0">
            <a:off x="14664240" y="6939520"/>
            <a:ext cx="2542253" cy="20821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make the documentation of family information a  passive activity?</a:t>
            </a:r>
          </a:p>
        </p:txBody>
      </p:sp>
      <p:sp>
        <p:nvSpPr>
          <p:cNvPr name="TextBox 39" id="39"/>
          <p:cNvSpPr txBox="true"/>
          <p:nvPr/>
        </p:nvSpPr>
        <p:spPr>
          <a:xfrm rot="0">
            <a:off x="4169201" y="6842649"/>
            <a:ext cx="1951239" cy="20821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make family planning for death a non-taboo subject?</a:t>
            </a:r>
          </a:p>
        </p:txBody>
      </p:sp>
      <p:sp>
        <p:nvSpPr>
          <p:cNvPr name="TextBox 40" id="40"/>
          <p:cNvSpPr txBox="true"/>
          <p:nvPr/>
        </p:nvSpPr>
        <p:spPr>
          <a:xfrm rot="0">
            <a:off x="9778386" y="7261749"/>
            <a:ext cx="3905739"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inspire people to be better prepared to pass on their assets/info in the event of their death?</a:t>
            </a:r>
          </a:p>
        </p:txBody>
      </p:sp>
      <p:sp>
        <p:nvSpPr>
          <p:cNvPr name="TextBox 41" id="41"/>
          <p:cNvSpPr txBox="true"/>
          <p:nvPr/>
        </p:nvSpPr>
        <p:spPr>
          <a:xfrm rot="0">
            <a:off x="12760128" y="4254779"/>
            <a:ext cx="4196807"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consolidate all this personal, health, and financial information into one secure cloud account?</a:t>
            </a:r>
          </a:p>
        </p:txBody>
      </p:sp>
      <p:sp>
        <p:nvSpPr>
          <p:cNvPr name="TextBox 42" id="42"/>
          <p:cNvSpPr txBox="true"/>
          <p:nvPr/>
        </p:nvSpPr>
        <p:spPr>
          <a:xfrm rot="0">
            <a:off x="12633746" y="1393865"/>
            <a:ext cx="4449571"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 automatically update out of date information regarding stevens address, family members, financial situatio etc </a:t>
            </a:r>
          </a:p>
        </p:txBody>
      </p:sp>
      <p:sp>
        <p:nvSpPr>
          <p:cNvPr name="TextBox 43" id="43"/>
          <p:cNvSpPr txBox="true"/>
          <p:nvPr/>
        </p:nvSpPr>
        <p:spPr>
          <a:xfrm rot="0">
            <a:off x="6120441" y="1503402"/>
            <a:ext cx="2835195" cy="16630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consolidate all the accounts tied to your name in one place?</a:t>
            </a:r>
          </a:p>
        </p:txBody>
      </p:sp>
      <p:sp>
        <p:nvSpPr>
          <p:cNvPr name="TextBox 44" id="44"/>
          <p:cNvSpPr txBox="true"/>
          <p:nvPr/>
        </p:nvSpPr>
        <p:spPr>
          <a:xfrm rot="0">
            <a:off x="4438579" y="4057895"/>
            <a:ext cx="4196807" cy="1243964"/>
          </a:xfrm>
          <a:prstGeom prst="rect">
            <a:avLst/>
          </a:prstGeom>
        </p:spPr>
        <p:txBody>
          <a:bodyPr anchor="t" rtlCol="false" tIns="0" lIns="0" bIns="0" rIns="0">
            <a:spAutoFit/>
          </a:bodyPr>
          <a:lstStyle/>
          <a:p>
            <a:pPr>
              <a:lnSpc>
                <a:spcPts val="3360"/>
              </a:lnSpc>
            </a:pPr>
            <a:r>
              <a:rPr lang="en-US" sz="2400" spc="-24">
                <a:solidFill>
                  <a:srgbClr val="1C1C1D"/>
                </a:solidFill>
                <a:latin typeface="Be Vietnam"/>
              </a:rPr>
              <a:t>we make moving a process that doesn’t involve finding new dentists, doctors, etc.</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672269"/>
            <a:ext cx="16230600" cy="5586031"/>
          </a:xfrm>
          <a:custGeom>
            <a:avLst/>
            <a:gdLst/>
            <a:ahLst/>
            <a:cxnLst/>
            <a:rect r="r" b="b" t="t" l="l"/>
            <a:pathLst>
              <a:path h="5586031" w="16230600">
                <a:moveTo>
                  <a:pt x="0" y="0"/>
                </a:moveTo>
                <a:lnTo>
                  <a:pt x="16230600" y="0"/>
                </a:lnTo>
                <a:lnTo>
                  <a:pt x="16230600" y="5586031"/>
                </a:lnTo>
                <a:lnTo>
                  <a:pt x="0" y="5586031"/>
                </a:lnTo>
                <a:lnTo>
                  <a:pt x="0" y="0"/>
                </a:lnTo>
                <a:close/>
              </a:path>
            </a:pathLst>
          </a:custGeom>
          <a:blipFill>
            <a:blip r:embed="rId2"/>
            <a:stretch>
              <a:fillRect l="0" t="0" r="0" b="0"/>
            </a:stretch>
          </a:blipFill>
        </p:spPr>
      </p:sp>
      <p:sp>
        <p:nvSpPr>
          <p:cNvPr name="TextBox 3" id="3"/>
          <p:cNvSpPr txBox="true"/>
          <p:nvPr/>
        </p:nvSpPr>
        <p:spPr>
          <a:xfrm rot="0">
            <a:off x="13817923" y="1262845"/>
            <a:ext cx="3441377" cy="240665"/>
          </a:xfrm>
          <a:prstGeom prst="rect">
            <a:avLst/>
          </a:prstGeom>
        </p:spPr>
        <p:txBody>
          <a:bodyPr anchor="t" rtlCol="false" tIns="0" lIns="0" bIns="0" rIns="0">
            <a:spAutoFit/>
          </a:bodyPr>
          <a:lstStyle/>
          <a:p>
            <a:pPr algn="r">
              <a:lnSpc>
                <a:spcPts val="1960"/>
              </a:lnSpc>
            </a:pPr>
            <a:r>
              <a:rPr lang="en-US" sz="1400">
                <a:solidFill>
                  <a:srgbClr val="1C1C1D"/>
                </a:solidFill>
                <a:latin typeface="Be Vietnam Italics"/>
              </a:rPr>
              <a:t>Made on Miro</a:t>
            </a:r>
          </a:p>
        </p:txBody>
      </p:sp>
      <p:sp>
        <p:nvSpPr>
          <p:cNvPr name="AutoShape 4" id="4"/>
          <p:cNvSpPr/>
          <p:nvPr/>
        </p:nvSpPr>
        <p:spPr>
          <a:xfrm>
            <a:off x="1028694" y="2120689"/>
            <a:ext cx="16230600" cy="19050"/>
          </a:xfrm>
          <a:prstGeom prst="line">
            <a:avLst/>
          </a:prstGeom>
          <a:ln cap="flat" w="9525">
            <a:solidFill>
              <a:srgbClr val="DBDBDB"/>
            </a:solidFill>
            <a:prstDash val="solid"/>
            <a:headEnd type="none" len="sm" w="sm"/>
            <a:tailEnd type="none" len="sm" w="sm"/>
          </a:ln>
        </p:spPr>
      </p:sp>
      <p:sp>
        <p:nvSpPr>
          <p:cNvPr name="TextBox 5" id="5"/>
          <p:cNvSpPr txBox="true"/>
          <p:nvPr/>
        </p:nvSpPr>
        <p:spPr>
          <a:xfrm rot="0">
            <a:off x="1028700" y="1067265"/>
            <a:ext cx="1828761" cy="641350"/>
          </a:xfrm>
          <a:prstGeom prst="rect">
            <a:avLst/>
          </a:prstGeom>
        </p:spPr>
        <p:txBody>
          <a:bodyPr anchor="t" rtlCol="false" tIns="0" lIns="0" bIns="0" rIns="0">
            <a:spAutoFit/>
          </a:bodyPr>
          <a:lstStyle/>
          <a:p>
            <a:pPr>
              <a:lnSpc>
                <a:spcPts val="2599"/>
              </a:lnSpc>
              <a:spcBef>
                <a:spcPct val="0"/>
              </a:spcBef>
            </a:pPr>
            <a:r>
              <a:rPr lang="en-US" sz="1999">
                <a:solidFill>
                  <a:srgbClr val="F9FAF4"/>
                </a:solidFill>
                <a:latin typeface="Be Vietnam Ultra-Bold"/>
              </a:rPr>
              <a:t>Solution</a:t>
            </a:r>
            <a:r>
              <a:rPr lang="en-US" sz="1999">
                <a:solidFill>
                  <a:srgbClr val="F9FAF4"/>
                </a:solidFill>
                <a:latin typeface="Be Vietnam"/>
              </a:rPr>
              <a:t> Brainstorm</a:t>
            </a:r>
          </a:p>
        </p:txBody>
      </p:sp>
      <p:grpSp>
        <p:nvGrpSpPr>
          <p:cNvPr name="Group 6" id="6"/>
          <p:cNvGrpSpPr/>
          <p:nvPr/>
        </p:nvGrpSpPr>
        <p:grpSpPr>
          <a:xfrm rot="0">
            <a:off x="1028689" y="2413680"/>
            <a:ext cx="16230611" cy="1081831"/>
            <a:chOff x="0" y="0"/>
            <a:chExt cx="4274729" cy="284927"/>
          </a:xfrm>
        </p:grpSpPr>
        <p:sp>
          <p:nvSpPr>
            <p:cNvPr name="Freeform 7" id="7"/>
            <p:cNvSpPr/>
            <p:nvPr/>
          </p:nvSpPr>
          <p:spPr>
            <a:xfrm flipH="false" flipV="false" rot="0">
              <a:off x="0" y="0"/>
              <a:ext cx="4274729" cy="284927"/>
            </a:xfrm>
            <a:custGeom>
              <a:avLst/>
              <a:gdLst/>
              <a:ahLst/>
              <a:cxnLst/>
              <a:rect r="r" b="b" t="t" l="l"/>
              <a:pathLst>
                <a:path h="284927" w="4274729">
                  <a:moveTo>
                    <a:pt x="14310" y="0"/>
                  </a:moveTo>
                  <a:lnTo>
                    <a:pt x="4260419" y="0"/>
                  </a:lnTo>
                  <a:cubicBezTo>
                    <a:pt x="4268322" y="0"/>
                    <a:pt x="4274729" y="6407"/>
                    <a:pt x="4274729" y="14310"/>
                  </a:cubicBezTo>
                  <a:lnTo>
                    <a:pt x="4274729" y="270617"/>
                  </a:lnTo>
                  <a:cubicBezTo>
                    <a:pt x="4274729" y="278520"/>
                    <a:pt x="4268322" y="284927"/>
                    <a:pt x="4260419" y="284927"/>
                  </a:cubicBezTo>
                  <a:lnTo>
                    <a:pt x="14310" y="284927"/>
                  </a:lnTo>
                  <a:cubicBezTo>
                    <a:pt x="6407" y="284927"/>
                    <a:pt x="0" y="278520"/>
                    <a:pt x="0" y="270617"/>
                  </a:cubicBezTo>
                  <a:lnTo>
                    <a:pt x="0" y="14310"/>
                  </a:lnTo>
                  <a:cubicBezTo>
                    <a:pt x="0" y="6407"/>
                    <a:pt x="6407" y="0"/>
                    <a:pt x="14310" y="0"/>
                  </a:cubicBezTo>
                  <a:close/>
                </a:path>
              </a:pathLst>
            </a:custGeom>
            <a:solidFill>
              <a:srgbClr val="907CE1"/>
            </a:solidFill>
          </p:spPr>
        </p:sp>
        <p:sp>
          <p:nvSpPr>
            <p:cNvPr name="TextBox 8" id="8"/>
            <p:cNvSpPr txBox="true"/>
            <p:nvPr/>
          </p:nvSpPr>
          <p:spPr>
            <a:xfrm>
              <a:off x="0" y="-47625"/>
              <a:ext cx="4274729" cy="332552"/>
            </a:xfrm>
            <a:prstGeom prst="rect">
              <a:avLst/>
            </a:prstGeom>
          </p:spPr>
          <p:txBody>
            <a:bodyPr anchor="ctr" rtlCol="false" tIns="50800" lIns="50800" bIns="50800" rIns="50800"/>
            <a:lstStyle/>
            <a:p>
              <a:pPr>
                <a:lnSpc>
                  <a:spcPts val="3359"/>
                </a:lnSpc>
              </a:pPr>
            </a:p>
          </p:txBody>
        </p:sp>
      </p:grpSp>
      <p:sp>
        <p:nvSpPr>
          <p:cNvPr name="TextBox 9" id="9"/>
          <p:cNvSpPr txBox="true"/>
          <p:nvPr/>
        </p:nvSpPr>
        <p:spPr>
          <a:xfrm rot="0">
            <a:off x="1313865" y="2545655"/>
            <a:ext cx="15544432" cy="763270"/>
          </a:xfrm>
          <a:prstGeom prst="rect">
            <a:avLst/>
          </a:prstGeom>
        </p:spPr>
        <p:txBody>
          <a:bodyPr anchor="t" rtlCol="false" tIns="0" lIns="0" bIns="0" rIns="0">
            <a:spAutoFit/>
          </a:bodyPr>
          <a:lstStyle/>
          <a:p>
            <a:pPr>
              <a:lnSpc>
                <a:spcPts val="3079"/>
              </a:lnSpc>
            </a:pPr>
            <a:r>
              <a:rPr lang="en-US" sz="2199">
                <a:solidFill>
                  <a:srgbClr val="F9FAF4"/>
                </a:solidFill>
                <a:latin typeface="Be Vietnam Ultra-Bold"/>
              </a:rPr>
              <a:t>HMW increase the number of relevant, high quality recommendations people receive for services which have a high personal preference factor?</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1556"/>
            <a:ext cx="6207806" cy="1973502"/>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68592" y="0"/>
                  </a:moveTo>
                  <a:lnTo>
                    <a:pt x="1306206" y="0"/>
                  </a:lnTo>
                  <a:cubicBezTo>
                    <a:pt x="1324397" y="0"/>
                    <a:pt x="1341844" y="7227"/>
                    <a:pt x="1354707" y="20090"/>
                  </a:cubicBezTo>
                  <a:cubicBezTo>
                    <a:pt x="1367571" y="32954"/>
                    <a:pt x="1374798" y="50400"/>
                    <a:pt x="1374798" y="68592"/>
                  </a:cubicBezTo>
                  <a:lnTo>
                    <a:pt x="1374798" y="368465"/>
                  </a:lnTo>
                  <a:cubicBezTo>
                    <a:pt x="1374798" y="406348"/>
                    <a:pt x="1344088" y="437057"/>
                    <a:pt x="1306206" y="437057"/>
                  </a:cubicBezTo>
                  <a:lnTo>
                    <a:pt x="68592" y="437057"/>
                  </a:lnTo>
                  <a:cubicBezTo>
                    <a:pt x="50400" y="437057"/>
                    <a:pt x="32954" y="429831"/>
                    <a:pt x="20090" y="416967"/>
                  </a:cubicBezTo>
                  <a:cubicBezTo>
                    <a:pt x="7227" y="404104"/>
                    <a:pt x="0" y="386657"/>
                    <a:pt x="0" y="368465"/>
                  </a:cubicBezTo>
                  <a:lnTo>
                    <a:pt x="0" y="68592"/>
                  </a:lnTo>
                  <a:cubicBezTo>
                    <a:pt x="0" y="50400"/>
                    <a:pt x="7227" y="32954"/>
                    <a:pt x="20090" y="20090"/>
                  </a:cubicBezTo>
                  <a:cubicBezTo>
                    <a:pt x="32954" y="7227"/>
                    <a:pt x="50400" y="0"/>
                    <a:pt x="68592"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5786"/>
            <a:ext cx="6207806" cy="1455126"/>
            <a:chOff x="0" y="0"/>
            <a:chExt cx="1374798" cy="322256"/>
          </a:xfrm>
        </p:grpSpPr>
        <p:sp>
          <p:nvSpPr>
            <p:cNvPr name="Freeform 6" id="6"/>
            <p:cNvSpPr/>
            <p:nvPr/>
          </p:nvSpPr>
          <p:spPr>
            <a:xfrm flipH="false" flipV="false" rot="0">
              <a:off x="0" y="0"/>
              <a:ext cx="1374798" cy="322256"/>
            </a:xfrm>
            <a:custGeom>
              <a:avLst/>
              <a:gdLst/>
              <a:ahLst/>
              <a:cxnLst/>
              <a:rect r="r" b="b" t="t" l="l"/>
              <a:pathLst>
                <a:path h="322256" w="1374798">
                  <a:moveTo>
                    <a:pt x="68592" y="0"/>
                  </a:moveTo>
                  <a:lnTo>
                    <a:pt x="1306206" y="0"/>
                  </a:lnTo>
                  <a:cubicBezTo>
                    <a:pt x="1324397" y="0"/>
                    <a:pt x="1341844" y="7227"/>
                    <a:pt x="1354707" y="20090"/>
                  </a:cubicBezTo>
                  <a:cubicBezTo>
                    <a:pt x="1367571" y="32954"/>
                    <a:pt x="1374798" y="50400"/>
                    <a:pt x="1374798" y="68592"/>
                  </a:cubicBezTo>
                  <a:lnTo>
                    <a:pt x="1374798" y="253664"/>
                  </a:lnTo>
                  <a:cubicBezTo>
                    <a:pt x="1374798" y="291546"/>
                    <a:pt x="1344088" y="322256"/>
                    <a:pt x="1306206" y="322256"/>
                  </a:cubicBezTo>
                  <a:lnTo>
                    <a:pt x="68592" y="322256"/>
                  </a:lnTo>
                  <a:cubicBezTo>
                    <a:pt x="50400" y="322256"/>
                    <a:pt x="32954" y="315029"/>
                    <a:pt x="20090" y="302166"/>
                  </a:cubicBezTo>
                  <a:cubicBezTo>
                    <a:pt x="7227" y="289302"/>
                    <a:pt x="0" y="271856"/>
                    <a:pt x="0" y="253664"/>
                  </a:cubicBezTo>
                  <a:lnTo>
                    <a:pt x="0" y="68592"/>
                  </a:lnTo>
                  <a:cubicBezTo>
                    <a:pt x="0" y="50400"/>
                    <a:pt x="7227" y="32954"/>
                    <a:pt x="20090" y="20090"/>
                  </a:cubicBezTo>
                  <a:cubicBezTo>
                    <a:pt x="32954" y="7227"/>
                    <a:pt x="50400" y="0"/>
                    <a:pt x="68592" y="0"/>
                  </a:cubicBezTo>
                  <a:close/>
                </a:path>
              </a:pathLst>
            </a:custGeom>
            <a:solidFill>
              <a:srgbClr val="DBDBDB"/>
            </a:solidFill>
          </p:spPr>
        </p:sp>
        <p:sp>
          <p:nvSpPr>
            <p:cNvPr name="TextBox 7" id="7"/>
            <p:cNvSpPr txBox="true"/>
            <p:nvPr/>
          </p:nvSpPr>
          <p:spPr>
            <a:xfrm>
              <a:off x="0" y="-47625"/>
              <a:ext cx="1374798" cy="369881"/>
            </a:xfrm>
            <a:prstGeom prst="rect">
              <a:avLst/>
            </a:prstGeom>
          </p:spPr>
          <p:txBody>
            <a:bodyPr anchor="ctr" rtlCol="false" tIns="50800" lIns="50800" bIns="50800" rIns="50800"/>
            <a:lstStyle/>
            <a:p>
              <a:pPr algn="ctr">
                <a:lnSpc>
                  <a:spcPts val="2800"/>
                </a:lnSpc>
              </a:pPr>
            </a:p>
          </p:txBody>
        </p:sp>
      </p:grpSp>
      <p:sp>
        <p:nvSpPr>
          <p:cNvPr name="AutoShape 8" id="8"/>
          <p:cNvSpPr/>
          <p:nvPr/>
        </p:nvSpPr>
        <p:spPr>
          <a:xfrm flipV="true">
            <a:off x="1028704" y="9263062"/>
            <a:ext cx="6385243" cy="4762"/>
          </a:xfrm>
          <a:prstGeom prst="line">
            <a:avLst/>
          </a:prstGeom>
          <a:ln cap="flat" w="9525">
            <a:solidFill>
              <a:srgbClr val="1C1C1D"/>
            </a:solidFill>
            <a:prstDash val="solid"/>
            <a:headEnd type="none" len="sm" w="sm"/>
            <a:tailEnd type="none" len="sm" w="sm"/>
          </a:ln>
        </p:spPr>
      </p:sp>
      <p:grpSp>
        <p:nvGrpSpPr>
          <p:cNvPr name="Group 9" id="9"/>
          <p:cNvGrpSpPr/>
          <p:nvPr/>
        </p:nvGrpSpPr>
        <p:grpSpPr>
          <a:xfrm rot="0">
            <a:off x="8357352" y="1031081"/>
            <a:ext cx="4250562" cy="3947005"/>
            <a:chOff x="0" y="0"/>
            <a:chExt cx="941341" cy="874114"/>
          </a:xfrm>
        </p:grpSpPr>
        <p:sp>
          <p:nvSpPr>
            <p:cNvPr name="Freeform 10" id="10"/>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1" id="11"/>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3008744" y="1023938"/>
            <a:ext cx="4250562" cy="3954149"/>
            <a:chOff x="0" y="0"/>
            <a:chExt cx="941341" cy="875696"/>
          </a:xfrm>
        </p:grpSpPr>
        <p:sp>
          <p:nvSpPr>
            <p:cNvPr name="Freeform 13" id="13"/>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14" id="14"/>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1519203" y="1341374"/>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Bold"/>
              </a:rPr>
              <a:t>ORIGINAL DOMAIN</a:t>
            </a:r>
          </a:p>
        </p:txBody>
      </p:sp>
      <p:sp>
        <p:nvSpPr>
          <p:cNvPr name="TextBox 16" id="16"/>
          <p:cNvSpPr txBox="true"/>
          <p:nvPr/>
        </p:nvSpPr>
        <p:spPr>
          <a:xfrm rot="0">
            <a:off x="1519203" y="2146136"/>
            <a:ext cx="3269555"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MOTHERS</a:t>
            </a:r>
          </a:p>
        </p:txBody>
      </p:sp>
      <p:sp>
        <p:nvSpPr>
          <p:cNvPr name="TextBox 17" id="17"/>
          <p:cNvSpPr txBox="true"/>
          <p:nvPr/>
        </p:nvSpPr>
        <p:spPr>
          <a:xfrm rot="0">
            <a:off x="1028702" y="4443827"/>
            <a:ext cx="5871325" cy="4286250"/>
          </a:xfrm>
          <a:prstGeom prst="rect">
            <a:avLst/>
          </a:prstGeom>
        </p:spPr>
        <p:txBody>
          <a:bodyPr anchor="t" rtlCol="false" tIns="0" lIns="0" bIns="0" rIns="0">
            <a:spAutoFit/>
          </a:bodyPr>
          <a:lstStyle/>
          <a:p>
            <a:pPr>
              <a:lnSpc>
                <a:spcPts val="5625"/>
              </a:lnSpc>
            </a:pPr>
            <a:r>
              <a:rPr lang="en-US" sz="4500" spc="-135">
                <a:solidFill>
                  <a:srgbClr val="1C1C1D"/>
                </a:solidFill>
                <a:latin typeface="Be Vietnam"/>
              </a:rPr>
              <a:t>Mothers are the </a:t>
            </a:r>
            <a:r>
              <a:rPr lang="en-US" sz="4500" spc="-135">
                <a:solidFill>
                  <a:srgbClr val="907CE1"/>
                </a:solidFill>
                <a:latin typeface="Be Vietnam"/>
              </a:rPr>
              <a:t>extreme user</a:t>
            </a:r>
            <a:r>
              <a:rPr lang="en-US" sz="4500" spc="-135">
                <a:solidFill>
                  <a:srgbClr val="1C1C1D"/>
                </a:solidFill>
                <a:latin typeface="Be Vietnam"/>
              </a:rPr>
              <a:t>. They experience life transitions all the time alongside their growing child.</a:t>
            </a:r>
          </a:p>
        </p:txBody>
      </p:sp>
      <p:sp>
        <p:nvSpPr>
          <p:cNvPr name="TextBox 18" id="18"/>
          <p:cNvSpPr txBox="true"/>
          <p:nvPr/>
        </p:nvSpPr>
        <p:spPr>
          <a:xfrm rot="0">
            <a:off x="8847855" y="2007774"/>
            <a:ext cx="3269555" cy="25012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The apps that best supported mothers are the same ones that support us (ie. DoorDash, Uber, Venmo).</a:t>
            </a:r>
          </a:p>
        </p:txBody>
      </p:sp>
      <p:sp>
        <p:nvSpPr>
          <p:cNvPr name="TextBox 19" id="19"/>
          <p:cNvSpPr txBox="true"/>
          <p:nvPr/>
        </p:nvSpPr>
        <p:spPr>
          <a:xfrm rot="0">
            <a:off x="13497820" y="3684174"/>
            <a:ext cx="3272409" cy="8248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Mothers are not the only caregivers.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120689"/>
            <a:ext cx="16230600" cy="19050"/>
          </a:xfrm>
          <a:prstGeom prst="line">
            <a:avLst/>
          </a:prstGeom>
          <a:ln cap="flat" w="9525">
            <a:solidFill>
              <a:srgbClr val="DBDBDB"/>
            </a:solidFill>
            <a:prstDash val="solid"/>
            <a:headEnd type="none" len="sm" w="sm"/>
            <a:tailEnd type="none" len="sm" w="sm"/>
          </a:ln>
        </p:spPr>
      </p:sp>
      <p:grpSp>
        <p:nvGrpSpPr>
          <p:cNvPr name="Group 3" id="3"/>
          <p:cNvGrpSpPr/>
          <p:nvPr/>
        </p:nvGrpSpPr>
        <p:grpSpPr>
          <a:xfrm rot="0">
            <a:off x="1028689" y="2413680"/>
            <a:ext cx="16230611" cy="766508"/>
            <a:chOff x="0" y="0"/>
            <a:chExt cx="4274729" cy="201879"/>
          </a:xfrm>
        </p:grpSpPr>
        <p:sp>
          <p:nvSpPr>
            <p:cNvPr name="Freeform 4" id="4"/>
            <p:cNvSpPr/>
            <p:nvPr/>
          </p:nvSpPr>
          <p:spPr>
            <a:xfrm flipH="false" flipV="false" rot="0">
              <a:off x="0" y="0"/>
              <a:ext cx="4274729" cy="201879"/>
            </a:xfrm>
            <a:custGeom>
              <a:avLst/>
              <a:gdLst/>
              <a:ahLst/>
              <a:cxnLst/>
              <a:rect r="r" b="b" t="t" l="l"/>
              <a:pathLst>
                <a:path h="201879" w="4274729">
                  <a:moveTo>
                    <a:pt x="14310" y="0"/>
                  </a:moveTo>
                  <a:lnTo>
                    <a:pt x="4260419" y="0"/>
                  </a:lnTo>
                  <a:cubicBezTo>
                    <a:pt x="4268322" y="0"/>
                    <a:pt x="4274729" y="6407"/>
                    <a:pt x="4274729" y="14310"/>
                  </a:cubicBezTo>
                  <a:lnTo>
                    <a:pt x="4274729" y="187569"/>
                  </a:lnTo>
                  <a:cubicBezTo>
                    <a:pt x="4274729" y="195472"/>
                    <a:pt x="4268322" y="201879"/>
                    <a:pt x="4260419" y="201879"/>
                  </a:cubicBezTo>
                  <a:lnTo>
                    <a:pt x="14310" y="201879"/>
                  </a:lnTo>
                  <a:cubicBezTo>
                    <a:pt x="6407" y="201879"/>
                    <a:pt x="0" y="195472"/>
                    <a:pt x="0" y="187569"/>
                  </a:cubicBezTo>
                  <a:lnTo>
                    <a:pt x="0" y="14310"/>
                  </a:lnTo>
                  <a:cubicBezTo>
                    <a:pt x="0" y="6407"/>
                    <a:pt x="6407" y="0"/>
                    <a:pt x="14310" y="0"/>
                  </a:cubicBezTo>
                  <a:close/>
                </a:path>
              </a:pathLst>
            </a:custGeom>
            <a:solidFill>
              <a:srgbClr val="907CE1"/>
            </a:solidFill>
          </p:spPr>
        </p:sp>
        <p:sp>
          <p:nvSpPr>
            <p:cNvPr name="TextBox 5" id="5"/>
            <p:cNvSpPr txBox="true"/>
            <p:nvPr/>
          </p:nvSpPr>
          <p:spPr>
            <a:xfrm>
              <a:off x="0" y="-47625"/>
              <a:ext cx="4274729" cy="249504"/>
            </a:xfrm>
            <a:prstGeom prst="rect">
              <a:avLst/>
            </a:prstGeom>
          </p:spPr>
          <p:txBody>
            <a:bodyPr anchor="ctr" rtlCol="false" tIns="50800" lIns="50800" bIns="50800" rIns="50800"/>
            <a:lstStyle/>
            <a:p>
              <a:pPr>
                <a:lnSpc>
                  <a:spcPts val="3359"/>
                </a:lnSpc>
              </a:pPr>
            </a:p>
          </p:txBody>
        </p:sp>
      </p:grpSp>
      <p:sp>
        <p:nvSpPr>
          <p:cNvPr name="Freeform 6" id="6"/>
          <p:cNvSpPr/>
          <p:nvPr/>
        </p:nvSpPr>
        <p:spPr>
          <a:xfrm flipH="false" flipV="false" rot="0">
            <a:off x="1028700" y="3762211"/>
            <a:ext cx="16230600" cy="5586031"/>
          </a:xfrm>
          <a:custGeom>
            <a:avLst/>
            <a:gdLst/>
            <a:ahLst/>
            <a:cxnLst/>
            <a:rect r="r" b="b" t="t" l="l"/>
            <a:pathLst>
              <a:path h="5586031" w="16230600">
                <a:moveTo>
                  <a:pt x="0" y="0"/>
                </a:moveTo>
                <a:lnTo>
                  <a:pt x="16230600" y="0"/>
                </a:lnTo>
                <a:lnTo>
                  <a:pt x="16230600" y="5586031"/>
                </a:lnTo>
                <a:lnTo>
                  <a:pt x="0" y="5586031"/>
                </a:lnTo>
                <a:lnTo>
                  <a:pt x="0" y="0"/>
                </a:lnTo>
                <a:close/>
              </a:path>
            </a:pathLst>
          </a:custGeom>
          <a:blipFill>
            <a:blip r:embed="rId2"/>
            <a:stretch>
              <a:fillRect l="0" t="0" r="0" b="0"/>
            </a:stretch>
          </a:blipFill>
        </p:spPr>
      </p:sp>
      <p:sp>
        <p:nvSpPr>
          <p:cNvPr name="TextBox 7" id="7"/>
          <p:cNvSpPr txBox="true"/>
          <p:nvPr/>
        </p:nvSpPr>
        <p:spPr>
          <a:xfrm rot="0">
            <a:off x="13817923" y="1262845"/>
            <a:ext cx="3441377" cy="240665"/>
          </a:xfrm>
          <a:prstGeom prst="rect">
            <a:avLst/>
          </a:prstGeom>
        </p:spPr>
        <p:txBody>
          <a:bodyPr anchor="t" rtlCol="false" tIns="0" lIns="0" bIns="0" rIns="0">
            <a:spAutoFit/>
          </a:bodyPr>
          <a:lstStyle/>
          <a:p>
            <a:pPr algn="r">
              <a:lnSpc>
                <a:spcPts val="1960"/>
              </a:lnSpc>
            </a:pPr>
            <a:r>
              <a:rPr lang="en-US" sz="1400">
                <a:solidFill>
                  <a:srgbClr val="1C1C1D"/>
                </a:solidFill>
                <a:latin typeface="Be Vietnam Italics"/>
              </a:rPr>
              <a:t>Made on Miro</a:t>
            </a:r>
          </a:p>
        </p:txBody>
      </p:sp>
      <p:sp>
        <p:nvSpPr>
          <p:cNvPr name="TextBox 8" id="8"/>
          <p:cNvSpPr txBox="true"/>
          <p:nvPr/>
        </p:nvSpPr>
        <p:spPr>
          <a:xfrm rot="0">
            <a:off x="1028700" y="1067265"/>
            <a:ext cx="1828761" cy="641350"/>
          </a:xfrm>
          <a:prstGeom prst="rect">
            <a:avLst/>
          </a:prstGeom>
        </p:spPr>
        <p:txBody>
          <a:bodyPr anchor="t" rtlCol="false" tIns="0" lIns="0" bIns="0" rIns="0">
            <a:spAutoFit/>
          </a:bodyPr>
          <a:lstStyle/>
          <a:p>
            <a:pPr>
              <a:lnSpc>
                <a:spcPts val="2599"/>
              </a:lnSpc>
              <a:spcBef>
                <a:spcPct val="0"/>
              </a:spcBef>
            </a:pPr>
            <a:r>
              <a:rPr lang="en-US" sz="1999">
                <a:solidFill>
                  <a:srgbClr val="F9FAF4"/>
                </a:solidFill>
                <a:latin typeface="Be Vietnam Ultra-Bold"/>
              </a:rPr>
              <a:t>Solution</a:t>
            </a:r>
            <a:r>
              <a:rPr lang="en-US" sz="1999">
                <a:solidFill>
                  <a:srgbClr val="F9FAF4"/>
                </a:solidFill>
                <a:latin typeface="Be Vietnam"/>
              </a:rPr>
              <a:t> Brainstorm</a:t>
            </a:r>
          </a:p>
        </p:txBody>
      </p:sp>
      <p:sp>
        <p:nvSpPr>
          <p:cNvPr name="TextBox 9" id="9"/>
          <p:cNvSpPr txBox="true"/>
          <p:nvPr/>
        </p:nvSpPr>
        <p:spPr>
          <a:xfrm rot="0">
            <a:off x="1313865" y="2545655"/>
            <a:ext cx="15544432" cy="372745"/>
          </a:xfrm>
          <a:prstGeom prst="rect">
            <a:avLst/>
          </a:prstGeom>
        </p:spPr>
        <p:txBody>
          <a:bodyPr anchor="t" rtlCol="false" tIns="0" lIns="0" bIns="0" rIns="0">
            <a:spAutoFit/>
          </a:bodyPr>
          <a:lstStyle/>
          <a:p>
            <a:pPr>
              <a:lnSpc>
                <a:spcPts val="3079"/>
              </a:lnSpc>
            </a:pPr>
            <a:r>
              <a:rPr lang="en-US" sz="2199">
                <a:solidFill>
                  <a:srgbClr val="F9FAF4"/>
                </a:solidFill>
                <a:latin typeface="Be Vietnam Ultra-Bold"/>
              </a:rPr>
              <a:t>HMW relieve the mental burden of scheduling in personal, relationship, and familial settings?</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AutoShape 2" id="2"/>
          <p:cNvSpPr/>
          <p:nvPr/>
        </p:nvSpPr>
        <p:spPr>
          <a:xfrm>
            <a:off x="1028694" y="2120689"/>
            <a:ext cx="16230600" cy="19050"/>
          </a:xfrm>
          <a:prstGeom prst="line">
            <a:avLst/>
          </a:prstGeom>
          <a:ln cap="flat" w="9525">
            <a:solidFill>
              <a:srgbClr val="DBDBDB"/>
            </a:solidFill>
            <a:prstDash val="solid"/>
            <a:headEnd type="none" len="sm" w="sm"/>
            <a:tailEnd type="none" len="sm" w="sm"/>
          </a:ln>
        </p:spPr>
      </p:sp>
      <p:grpSp>
        <p:nvGrpSpPr>
          <p:cNvPr name="Group 3" id="3"/>
          <p:cNvGrpSpPr/>
          <p:nvPr/>
        </p:nvGrpSpPr>
        <p:grpSpPr>
          <a:xfrm rot="0">
            <a:off x="1028689" y="2413680"/>
            <a:ext cx="16230611" cy="742252"/>
            <a:chOff x="0" y="0"/>
            <a:chExt cx="4274729" cy="195490"/>
          </a:xfrm>
        </p:grpSpPr>
        <p:sp>
          <p:nvSpPr>
            <p:cNvPr name="Freeform 4" id="4"/>
            <p:cNvSpPr/>
            <p:nvPr/>
          </p:nvSpPr>
          <p:spPr>
            <a:xfrm flipH="false" flipV="false" rot="0">
              <a:off x="0" y="0"/>
              <a:ext cx="4274729" cy="195490"/>
            </a:xfrm>
            <a:custGeom>
              <a:avLst/>
              <a:gdLst/>
              <a:ahLst/>
              <a:cxnLst/>
              <a:rect r="r" b="b" t="t" l="l"/>
              <a:pathLst>
                <a:path h="195490" w="4274729">
                  <a:moveTo>
                    <a:pt x="14310" y="0"/>
                  </a:moveTo>
                  <a:lnTo>
                    <a:pt x="4260419" y="0"/>
                  </a:lnTo>
                  <a:cubicBezTo>
                    <a:pt x="4268322" y="0"/>
                    <a:pt x="4274729" y="6407"/>
                    <a:pt x="4274729" y="14310"/>
                  </a:cubicBezTo>
                  <a:lnTo>
                    <a:pt x="4274729" y="181180"/>
                  </a:lnTo>
                  <a:cubicBezTo>
                    <a:pt x="4274729" y="189084"/>
                    <a:pt x="4268322" y="195490"/>
                    <a:pt x="4260419" y="195490"/>
                  </a:cubicBezTo>
                  <a:lnTo>
                    <a:pt x="14310" y="195490"/>
                  </a:lnTo>
                  <a:cubicBezTo>
                    <a:pt x="6407" y="195490"/>
                    <a:pt x="0" y="189084"/>
                    <a:pt x="0" y="181180"/>
                  </a:cubicBezTo>
                  <a:lnTo>
                    <a:pt x="0" y="14310"/>
                  </a:lnTo>
                  <a:cubicBezTo>
                    <a:pt x="0" y="6407"/>
                    <a:pt x="6407" y="0"/>
                    <a:pt x="14310" y="0"/>
                  </a:cubicBezTo>
                  <a:close/>
                </a:path>
              </a:pathLst>
            </a:custGeom>
            <a:solidFill>
              <a:srgbClr val="907CE1"/>
            </a:solidFill>
          </p:spPr>
        </p:sp>
        <p:sp>
          <p:nvSpPr>
            <p:cNvPr name="TextBox 5" id="5"/>
            <p:cNvSpPr txBox="true"/>
            <p:nvPr/>
          </p:nvSpPr>
          <p:spPr>
            <a:xfrm>
              <a:off x="0" y="-47625"/>
              <a:ext cx="4274729" cy="243115"/>
            </a:xfrm>
            <a:prstGeom prst="rect">
              <a:avLst/>
            </a:prstGeom>
          </p:spPr>
          <p:txBody>
            <a:bodyPr anchor="ctr" rtlCol="false" tIns="50800" lIns="50800" bIns="50800" rIns="50800"/>
            <a:lstStyle/>
            <a:p>
              <a:pPr>
                <a:lnSpc>
                  <a:spcPts val="3359"/>
                </a:lnSpc>
              </a:pPr>
            </a:p>
          </p:txBody>
        </p:sp>
      </p:grpSp>
      <p:sp>
        <p:nvSpPr>
          <p:cNvPr name="Freeform 6" id="6"/>
          <p:cNvSpPr/>
          <p:nvPr/>
        </p:nvSpPr>
        <p:spPr>
          <a:xfrm flipH="false" flipV="false" rot="0">
            <a:off x="1028689" y="3762211"/>
            <a:ext cx="16230611" cy="5586035"/>
          </a:xfrm>
          <a:custGeom>
            <a:avLst/>
            <a:gdLst/>
            <a:ahLst/>
            <a:cxnLst/>
            <a:rect r="r" b="b" t="t" l="l"/>
            <a:pathLst>
              <a:path h="5586035" w="16230611">
                <a:moveTo>
                  <a:pt x="0" y="0"/>
                </a:moveTo>
                <a:lnTo>
                  <a:pt x="16230611" y="0"/>
                </a:lnTo>
                <a:lnTo>
                  <a:pt x="16230611" y="5586035"/>
                </a:lnTo>
                <a:lnTo>
                  <a:pt x="0" y="5586035"/>
                </a:lnTo>
                <a:lnTo>
                  <a:pt x="0" y="0"/>
                </a:lnTo>
                <a:close/>
              </a:path>
            </a:pathLst>
          </a:custGeom>
          <a:blipFill>
            <a:blip r:embed="rId2"/>
            <a:stretch>
              <a:fillRect l="0" t="0" r="0" b="0"/>
            </a:stretch>
          </a:blipFill>
        </p:spPr>
      </p:sp>
      <p:sp>
        <p:nvSpPr>
          <p:cNvPr name="TextBox 7" id="7"/>
          <p:cNvSpPr txBox="true"/>
          <p:nvPr/>
        </p:nvSpPr>
        <p:spPr>
          <a:xfrm rot="0">
            <a:off x="13817923" y="1262845"/>
            <a:ext cx="3441377" cy="240665"/>
          </a:xfrm>
          <a:prstGeom prst="rect">
            <a:avLst/>
          </a:prstGeom>
        </p:spPr>
        <p:txBody>
          <a:bodyPr anchor="t" rtlCol="false" tIns="0" lIns="0" bIns="0" rIns="0">
            <a:spAutoFit/>
          </a:bodyPr>
          <a:lstStyle/>
          <a:p>
            <a:pPr algn="r">
              <a:lnSpc>
                <a:spcPts val="1960"/>
              </a:lnSpc>
            </a:pPr>
            <a:r>
              <a:rPr lang="en-US" sz="1400">
                <a:solidFill>
                  <a:srgbClr val="1C1C1D"/>
                </a:solidFill>
                <a:latin typeface="Be Vietnam Italics"/>
              </a:rPr>
              <a:t>Made on Miro</a:t>
            </a:r>
          </a:p>
        </p:txBody>
      </p:sp>
      <p:sp>
        <p:nvSpPr>
          <p:cNvPr name="TextBox 8" id="8"/>
          <p:cNvSpPr txBox="true"/>
          <p:nvPr/>
        </p:nvSpPr>
        <p:spPr>
          <a:xfrm rot="0">
            <a:off x="1028700" y="1067265"/>
            <a:ext cx="1828761" cy="641350"/>
          </a:xfrm>
          <a:prstGeom prst="rect">
            <a:avLst/>
          </a:prstGeom>
        </p:spPr>
        <p:txBody>
          <a:bodyPr anchor="t" rtlCol="false" tIns="0" lIns="0" bIns="0" rIns="0">
            <a:spAutoFit/>
          </a:bodyPr>
          <a:lstStyle/>
          <a:p>
            <a:pPr>
              <a:lnSpc>
                <a:spcPts val="2599"/>
              </a:lnSpc>
              <a:spcBef>
                <a:spcPct val="0"/>
              </a:spcBef>
            </a:pPr>
            <a:r>
              <a:rPr lang="en-US" sz="1999">
                <a:solidFill>
                  <a:srgbClr val="F9FAF4"/>
                </a:solidFill>
                <a:latin typeface="Be Vietnam Ultra-Bold"/>
              </a:rPr>
              <a:t>Solution</a:t>
            </a:r>
            <a:r>
              <a:rPr lang="en-US" sz="1999">
                <a:solidFill>
                  <a:srgbClr val="F9FAF4"/>
                </a:solidFill>
                <a:latin typeface="Be Vietnam"/>
              </a:rPr>
              <a:t> Brainstorm</a:t>
            </a:r>
          </a:p>
        </p:txBody>
      </p:sp>
      <p:sp>
        <p:nvSpPr>
          <p:cNvPr name="TextBox 9" id="9"/>
          <p:cNvSpPr txBox="true"/>
          <p:nvPr/>
        </p:nvSpPr>
        <p:spPr>
          <a:xfrm rot="0">
            <a:off x="1313865" y="2545655"/>
            <a:ext cx="15544432" cy="372745"/>
          </a:xfrm>
          <a:prstGeom prst="rect">
            <a:avLst/>
          </a:prstGeom>
        </p:spPr>
        <p:txBody>
          <a:bodyPr anchor="t" rtlCol="false" tIns="0" lIns="0" bIns="0" rIns="0">
            <a:spAutoFit/>
          </a:bodyPr>
          <a:lstStyle/>
          <a:p>
            <a:pPr>
              <a:lnSpc>
                <a:spcPts val="3079"/>
              </a:lnSpc>
            </a:pPr>
            <a:r>
              <a:rPr lang="en-US" sz="2199">
                <a:solidFill>
                  <a:srgbClr val="F9FAF4"/>
                </a:solidFill>
                <a:latin typeface="Be Vietnam Ultra-Bold"/>
              </a:rPr>
              <a:t>HMW ensure that household logistical information is passed down through life transitions?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AF4"/>
        </a:solidFill>
      </p:bgPr>
    </p:bg>
    <p:spTree>
      <p:nvGrpSpPr>
        <p:cNvPr id="1" name=""/>
        <p:cNvGrpSpPr/>
        <p:nvPr/>
      </p:nvGrpSpPr>
      <p:grpSpPr>
        <a:xfrm>
          <a:off x="0" y="0"/>
          <a:ext cx="0" cy="0"/>
          <a:chOff x="0" y="0"/>
          <a:chExt cx="0" cy="0"/>
        </a:xfrm>
      </p:grpSpPr>
      <p:grpSp>
        <p:nvGrpSpPr>
          <p:cNvPr name="Group 2" id="2"/>
          <p:cNvGrpSpPr/>
          <p:nvPr/>
        </p:nvGrpSpPr>
        <p:grpSpPr>
          <a:xfrm rot="0">
            <a:off x="1028700" y="1021556"/>
            <a:ext cx="6207806" cy="1973502"/>
            <a:chOff x="0" y="0"/>
            <a:chExt cx="1374798" cy="437057"/>
          </a:xfrm>
        </p:grpSpPr>
        <p:sp>
          <p:nvSpPr>
            <p:cNvPr name="Freeform 3" id="3"/>
            <p:cNvSpPr/>
            <p:nvPr/>
          </p:nvSpPr>
          <p:spPr>
            <a:xfrm flipH="false" flipV="false" rot="0">
              <a:off x="0" y="0"/>
              <a:ext cx="1374798" cy="437057"/>
            </a:xfrm>
            <a:custGeom>
              <a:avLst/>
              <a:gdLst/>
              <a:ahLst/>
              <a:cxnLst/>
              <a:rect r="r" b="b" t="t" l="l"/>
              <a:pathLst>
                <a:path h="437057" w="1374798">
                  <a:moveTo>
                    <a:pt x="68592" y="0"/>
                  </a:moveTo>
                  <a:lnTo>
                    <a:pt x="1306206" y="0"/>
                  </a:lnTo>
                  <a:cubicBezTo>
                    <a:pt x="1324397" y="0"/>
                    <a:pt x="1341844" y="7227"/>
                    <a:pt x="1354707" y="20090"/>
                  </a:cubicBezTo>
                  <a:cubicBezTo>
                    <a:pt x="1367571" y="32954"/>
                    <a:pt x="1374798" y="50400"/>
                    <a:pt x="1374798" y="68592"/>
                  </a:cubicBezTo>
                  <a:lnTo>
                    <a:pt x="1374798" y="368465"/>
                  </a:lnTo>
                  <a:cubicBezTo>
                    <a:pt x="1374798" y="406348"/>
                    <a:pt x="1344088" y="437057"/>
                    <a:pt x="1306206" y="437057"/>
                  </a:cubicBezTo>
                  <a:lnTo>
                    <a:pt x="68592" y="437057"/>
                  </a:lnTo>
                  <a:cubicBezTo>
                    <a:pt x="50400" y="437057"/>
                    <a:pt x="32954" y="429831"/>
                    <a:pt x="20090" y="416967"/>
                  </a:cubicBezTo>
                  <a:cubicBezTo>
                    <a:pt x="7227" y="404104"/>
                    <a:pt x="0" y="386657"/>
                    <a:pt x="0" y="368465"/>
                  </a:cubicBezTo>
                  <a:lnTo>
                    <a:pt x="0" y="68592"/>
                  </a:lnTo>
                  <a:cubicBezTo>
                    <a:pt x="0" y="50400"/>
                    <a:pt x="7227" y="32954"/>
                    <a:pt x="20090" y="20090"/>
                  </a:cubicBezTo>
                  <a:cubicBezTo>
                    <a:pt x="32954" y="7227"/>
                    <a:pt x="50400" y="0"/>
                    <a:pt x="68592" y="0"/>
                  </a:cubicBezTo>
                  <a:close/>
                </a:path>
              </a:pathLst>
            </a:custGeom>
            <a:solidFill>
              <a:srgbClr val="1C1C1D"/>
            </a:solidFill>
          </p:spPr>
        </p:sp>
        <p:sp>
          <p:nvSpPr>
            <p:cNvPr name="TextBox 4" id="4"/>
            <p:cNvSpPr txBox="true"/>
            <p:nvPr/>
          </p:nvSpPr>
          <p:spPr>
            <a:xfrm>
              <a:off x="0" y="-47625"/>
              <a:ext cx="1374798" cy="48468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1975786"/>
            <a:ext cx="6207806" cy="1455126"/>
            <a:chOff x="0" y="0"/>
            <a:chExt cx="1374798" cy="322256"/>
          </a:xfrm>
        </p:grpSpPr>
        <p:sp>
          <p:nvSpPr>
            <p:cNvPr name="Freeform 6" id="6"/>
            <p:cNvSpPr/>
            <p:nvPr/>
          </p:nvSpPr>
          <p:spPr>
            <a:xfrm flipH="false" flipV="false" rot="0">
              <a:off x="0" y="0"/>
              <a:ext cx="1374798" cy="322256"/>
            </a:xfrm>
            <a:custGeom>
              <a:avLst/>
              <a:gdLst/>
              <a:ahLst/>
              <a:cxnLst/>
              <a:rect r="r" b="b" t="t" l="l"/>
              <a:pathLst>
                <a:path h="322256" w="1374798">
                  <a:moveTo>
                    <a:pt x="68592" y="0"/>
                  </a:moveTo>
                  <a:lnTo>
                    <a:pt x="1306206" y="0"/>
                  </a:lnTo>
                  <a:cubicBezTo>
                    <a:pt x="1324397" y="0"/>
                    <a:pt x="1341844" y="7227"/>
                    <a:pt x="1354707" y="20090"/>
                  </a:cubicBezTo>
                  <a:cubicBezTo>
                    <a:pt x="1367571" y="32954"/>
                    <a:pt x="1374798" y="50400"/>
                    <a:pt x="1374798" y="68592"/>
                  </a:cubicBezTo>
                  <a:lnTo>
                    <a:pt x="1374798" y="253664"/>
                  </a:lnTo>
                  <a:cubicBezTo>
                    <a:pt x="1374798" y="291546"/>
                    <a:pt x="1344088" y="322256"/>
                    <a:pt x="1306206" y="322256"/>
                  </a:cubicBezTo>
                  <a:lnTo>
                    <a:pt x="68592" y="322256"/>
                  </a:lnTo>
                  <a:cubicBezTo>
                    <a:pt x="50400" y="322256"/>
                    <a:pt x="32954" y="315029"/>
                    <a:pt x="20090" y="302166"/>
                  </a:cubicBezTo>
                  <a:cubicBezTo>
                    <a:pt x="7227" y="289302"/>
                    <a:pt x="0" y="271856"/>
                    <a:pt x="0" y="253664"/>
                  </a:cubicBezTo>
                  <a:lnTo>
                    <a:pt x="0" y="68592"/>
                  </a:lnTo>
                  <a:cubicBezTo>
                    <a:pt x="0" y="50400"/>
                    <a:pt x="7227" y="32954"/>
                    <a:pt x="20090" y="20090"/>
                  </a:cubicBezTo>
                  <a:cubicBezTo>
                    <a:pt x="32954" y="7227"/>
                    <a:pt x="50400" y="0"/>
                    <a:pt x="68592" y="0"/>
                  </a:cubicBezTo>
                  <a:close/>
                </a:path>
              </a:pathLst>
            </a:custGeom>
            <a:solidFill>
              <a:srgbClr val="DBDBDB"/>
            </a:solidFill>
          </p:spPr>
        </p:sp>
        <p:sp>
          <p:nvSpPr>
            <p:cNvPr name="TextBox 7" id="7"/>
            <p:cNvSpPr txBox="true"/>
            <p:nvPr/>
          </p:nvSpPr>
          <p:spPr>
            <a:xfrm>
              <a:off x="0" y="-47625"/>
              <a:ext cx="1374798" cy="369881"/>
            </a:xfrm>
            <a:prstGeom prst="rect">
              <a:avLst/>
            </a:prstGeom>
          </p:spPr>
          <p:txBody>
            <a:bodyPr anchor="ctr" rtlCol="false" tIns="50800" lIns="50800" bIns="50800" rIns="50800"/>
            <a:lstStyle/>
            <a:p>
              <a:pPr algn="ctr">
                <a:lnSpc>
                  <a:spcPts val="2800"/>
                </a:lnSpc>
              </a:pPr>
            </a:p>
          </p:txBody>
        </p:sp>
      </p:grpSp>
      <p:sp>
        <p:nvSpPr>
          <p:cNvPr name="AutoShape 8" id="8"/>
          <p:cNvSpPr/>
          <p:nvPr/>
        </p:nvSpPr>
        <p:spPr>
          <a:xfrm flipV="true">
            <a:off x="1028704" y="9263062"/>
            <a:ext cx="6385243" cy="4762"/>
          </a:xfrm>
          <a:prstGeom prst="line">
            <a:avLst/>
          </a:prstGeom>
          <a:ln cap="flat" w="9525">
            <a:solidFill>
              <a:srgbClr val="1C1C1D"/>
            </a:solidFill>
            <a:prstDash val="solid"/>
            <a:headEnd type="none" len="sm" w="sm"/>
            <a:tailEnd type="none" len="sm" w="sm"/>
          </a:ln>
        </p:spPr>
      </p:sp>
      <p:grpSp>
        <p:nvGrpSpPr>
          <p:cNvPr name="Group 9" id="9"/>
          <p:cNvGrpSpPr/>
          <p:nvPr/>
        </p:nvGrpSpPr>
        <p:grpSpPr>
          <a:xfrm rot="0">
            <a:off x="8357352" y="1031081"/>
            <a:ext cx="4250562" cy="3947005"/>
            <a:chOff x="0" y="0"/>
            <a:chExt cx="941341" cy="874114"/>
          </a:xfrm>
        </p:grpSpPr>
        <p:sp>
          <p:nvSpPr>
            <p:cNvPr name="Freeform 10" id="10"/>
            <p:cNvSpPr/>
            <p:nvPr/>
          </p:nvSpPr>
          <p:spPr>
            <a:xfrm flipH="false" flipV="false" rot="0">
              <a:off x="0" y="0"/>
              <a:ext cx="941341" cy="874114"/>
            </a:xfrm>
            <a:custGeom>
              <a:avLst/>
              <a:gdLst/>
              <a:ahLst/>
              <a:cxnLst/>
              <a:rect r="r" b="b" t="t" l="l"/>
              <a:pathLst>
                <a:path h="874114" w="941341">
                  <a:moveTo>
                    <a:pt x="100176" y="0"/>
                  </a:moveTo>
                  <a:lnTo>
                    <a:pt x="841165" y="0"/>
                  </a:lnTo>
                  <a:cubicBezTo>
                    <a:pt x="867733" y="0"/>
                    <a:pt x="893213" y="10554"/>
                    <a:pt x="912000" y="29341"/>
                  </a:cubicBezTo>
                  <a:cubicBezTo>
                    <a:pt x="930787" y="48128"/>
                    <a:pt x="941341" y="73608"/>
                    <a:pt x="941341" y="100176"/>
                  </a:cubicBezTo>
                  <a:lnTo>
                    <a:pt x="941341" y="773938"/>
                  </a:lnTo>
                  <a:cubicBezTo>
                    <a:pt x="941341" y="800506"/>
                    <a:pt x="930787" y="825987"/>
                    <a:pt x="912000" y="844773"/>
                  </a:cubicBezTo>
                  <a:cubicBezTo>
                    <a:pt x="893213" y="863560"/>
                    <a:pt x="867733" y="874114"/>
                    <a:pt x="841165" y="874114"/>
                  </a:cubicBezTo>
                  <a:lnTo>
                    <a:pt x="100176" y="874114"/>
                  </a:lnTo>
                  <a:cubicBezTo>
                    <a:pt x="73608" y="874114"/>
                    <a:pt x="48128" y="863560"/>
                    <a:pt x="29341" y="844773"/>
                  </a:cubicBezTo>
                  <a:cubicBezTo>
                    <a:pt x="10554" y="825987"/>
                    <a:pt x="0" y="800506"/>
                    <a:pt x="0" y="773938"/>
                  </a:cubicBezTo>
                  <a:lnTo>
                    <a:pt x="0" y="100176"/>
                  </a:lnTo>
                  <a:cubicBezTo>
                    <a:pt x="0" y="73608"/>
                    <a:pt x="10554" y="48128"/>
                    <a:pt x="29341" y="29341"/>
                  </a:cubicBezTo>
                  <a:cubicBezTo>
                    <a:pt x="48128" y="10554"/>
                    <a:pt x="73608" y="0"/>
                    <a:pt x="100176" y="0"/>
                  </a:cubicBezTo>
                  <a:close/>
                </a:path>
              </a:pathLst>
            </a:custGeom>
            <a:solidFill>
              <a:srgbClr val="907CE1"/>
            </a:solidFill>
          </p:spPr>
        </p:sp>
        <p:sp>
          <p:nvSpPr>
            <p:cNvPr name="TextBox 11" id="11"/>
            <p:cNvSpPr txBox="true"/>
            <p:nvPr/>
          </p:nvSpPr>
          <p:spPr>
            <a:xfrm>
              <a:off x="0" y="-47625"/>
              <a:ext cx="941341" cy="921739"/>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13008744" y="1023938"/>
            <a:ext cx="4250562" cy="3954149"/>
            <a:chOff x="0" y="0"/>
            <a:chExt cx="941341" cy="875696"/>
          </a:xfrm>
        </p:grpSpPr>
        <p:sp>
          <p:nvSpPr>
            <p:cNvPr name="Freeform 13" id="13"/>
            <p:cNvSpPr/>
            <p:nvPr/>
          </p:nvSpPr>
          <p:spPr>
            <a:xfrm flipH="false" flipV="false" rot="0">
              <a:off x="0" y="0"/>
              <a:ext cx="941341" cy="875696"/>
            </a:xfrm>
            <a:custGeom>
              <a:avLst/>
              <a:gdLst/>
              <a:ahLst/>
              <a:cxnLst/>
              <a:rect r="r" b="b" t="t" l="l"/>
              <a:pathLst>
                <a:path h="875696" w="941341">
                  <a:moveTo>
                    <a:pt x="100176" y="0"/>
                  </a:moveTo>
                  <a:lnTo>
                    <a:pt x="841165" y="0"/>
                  </a:lnTo>
                  <a:cubicBezTo>
                    <a:pt x="867733" y="0"/>
                    <a:pt x="893213" y="10554"/>
                    <a:pt x="912000" y="29341"/>
                  </a:cubicBezTo>
                  <a:cubicBezTo>
                    <a:pt x="930787" y="48128"/>
                    <a:pt x="941341" y="73608"/>
                    <a:pt x="941341" y="100176"/>
                  </a:cubicBezTo>
                  <a:lnTo>
                    <a:pt x="941341" y="775520"/>
                  </a:lnTo>
                  <a:cubicBezTo>
                    <a:pt x="941341" y="802089"/>
                    <a:pt x="930787" y="827569"/>
                    <a:pt x="912000" y="846356"/>
                  </a:cubicBezTo>
                  <a:cubicBezTo>
                    <a:pt x="893213" y="865142"/>
                    <a:pt x="867733" y="875696"/>
                    <a:pt x="841165" y="875696"/>
                  </a:cubicBezTo>
                  <a:lnTo>
                    <a:pt x="100176" y="875696"/>
                  </a:lnTo>
                  <a:cubicBezTo>
                    <a:pt x="73608" y="875696"/>
                    <a:pt x="48128" y="865142"/>
                    <a:pt x="29341" y="846356"/>
                  </a:cubicBezTo>
                  <a:cubicBezTo>
                    <a:pt x="10554" y="827569"/>
                    <a:pt x="0" y="802089"/>
                    <a:pt x="0" y="775520"/>
                  </a:cubicBezTo>
                  <a:lnTo>
                    <a:pt x="0" y="100176"/>
                  </a:lnTo>
                  <a:cubicBezTo>
                    <a:pt x="0" y="73608"/>
                    <a:pt x="10554" y="48128"/>
                    <a:pt x="29341" y="29341"/>
                  </a:cubicBezTo>
                  <a:cubicBezTo>
                    <a:pt x="48128" y="10554"/>
                    <a:pt x="73608" y="0"/>
                    <a:pt x="100176" y="0"/>
                  </a:cubicBezTo>
                  <a:close/>
                </a:path>
              </a:pathLst>
            </a:custGeom>
            <a:solidFill>
              <a:srgbClr val="1C1C1D"/>
            </a:solidFill>
          </p:spPr>
        </p:sp>
        <p:sp>
          <p:nvSpPr>
            <p:cNvPr name="TextBox 14" id="14"/>
            <p:cNvSpPr txBox="true"/>
            <p:nvPr/>
          </p:nvSpPr>
          <p:spPr>
            <a:xfrm>
              <a:off x="0" y="-47625"/>
              <a:ext cx="941341" cy="923321"/>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0">
            <a:off x="8357352" y="5399062"/>
            <a:ext cx="8901954" cy="1973502"/>
            <a:chOff x="0" y="0"/>
            <a:chExt cx="1971451" cy="437057"/>
          </a:xfrm>
        </p:grpSpPr>
        <p:sp>
          <p:nvSpPr>
            <p:cNvPr name="Freeform 16" id="16"/>
            <p:cNvSpPr/>
            <p:nvPr/>
          </p:nvSpPr>
          <p:spPr>
            <a:xfrm flipH="false" flipV="false" rot="0">
              <a:off x="0" y="0"/>
              <a:ext cx="1971451" cy="437057"/>
            </a:xfrm>
            <a:custGeom>
              <a:avLst/>
              <a:gdLst/>
              <a:ahLst/>
              <a:cxnLst/>
              <a:rect r="r" b="b" t="t" l="l"/>
              <a:pathLst>
                <a:path h="437057" w="1971451">
                  <a:moveTo>
                    <a:pt x="47833" y="0"/>
                  </a:moveTo>
                  <a:lnTo>
                    <a:pt x="1923618" y="0"/>
                  </a:lnTo>
                  <a:cubicBezTo>
                    <a:pt x="1950035" y="0"/>
                    <a:pt x="1971451" y="21415"/>
                    <a:pt x="1971451" y="47833"/>
                  </a:cubicBezTo>
                  <a:lnTo>
                    <a:pt x="1971451" y="389224"/>
                  </a:lnTo>
                  <a:cubicBezTo>
                    <a:pt x="1971451" y="415642"/>
                    <a:pt x="1950035" y="437057"/>
                    <a:pt x="1923618" y="437057"/>
                  </a:cubicBezTo>
                  <a:lnTo>
                    <a:pt x="47833" y="437057"/>
                  </a:lnTo>
                  <a:cubicBezTo>
                    <a:pt x="35147" y="437057"/>
                    <a:pt x="22980" y="432018"/>
                    <a:pt x="14010" y="423047"/>
                  </a:cubicBezTo>
                  <a:cubicBezTo>
                    <a:pt x="5040" y="414077"/>
                    <a:pt x="0" y="401910"/>
                    <a:pt x="0" y="389224"/>
                  </a:cubicBezTo>
                  <a:lnTo>
                    <a:pt x="0" y="47833"/>
                  </a:lnTo>
                  <a:cubicBezTo>
                    <a:pt x="0" y="35147"/>
                    <a:pt x="5040" y="22980"/>
                    <a:pt x="14010" y="14010"/>
                  </a:cubicBezTo>
                  <a:cubicBezTo>
                    <a:pt x="22980" y="5040"/>
                    <a:pt x="35147" y="0"/>
                    <a:pt x="47833" y="0"/>
                  </a:cubicBezTo>
                  <a:close/>
                </a:path>
              </a:pathLst>
            </a:custGeom>
            <a:solidFill>
              <a:srgbClr val="1C1C1D"/>
            </a:solidFill>
          </p:spPr>
        </p:sp>
        <p:sp>
          <p:nvSpPr>
            <p:cNvPr name="TextBox 17" id="17"/>
            <p:cNvSpPr txBox="true"/>
            <p:nvPr/>
          </p:nvSpPr>
          <p:spPr>
            <a:xfrm>
              <a:off x="0" y="-47625"/>
              <a:ext cx="1971451" cy="484682"/>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0">
            <a:off x="8358443" y="6385814"/>
            <a:ext cx="8900863" cy="2872486"/>
            <a:chOff x="0" y="0"/>
            <a:chExt cx="1971209" cy="636149"/>
          </a:xfrm>
        </p:grpSpPr>
        <p:sp>
          <p:nvSpPr>
            <p:cNvPr name="Freeform 19" id="19"/>
            <p:cNvSpPr/>
            <p:nvPr/>
          </p:nvSpPr>
          <p:spPr>
            <a:xfrm flipH="false" flipV="false" rot="0">
              <a:off x="0" y="0"/>
              <a:ext cx="1971209" cy="636149"/>
            </a:xfrm>
            <a:custGeom>
              <a:avLst/>
              <a:gdLst/>
              <a:ahLst/>
              <a:cxnLst/>
              <a:rect r="r" b="b" t="t" l="l"/>
              <a:pathLst>
                <a:path h="636149" w="1971209">
                  <a:moveTo>
                    <a:pt x="47839" y="0"/>
                  </a:moveTo>
                  <a:lnTo>
                    <a:pt x="1923370" y="0"/>
                  </a:lnTo>
                  <a:cubicBezTo>
                    <a:pt x="1936058" y="0"/>
                    <a:pt x="1948226" y="5040"/>
                    <a:pt x="1957198" y="14012"/>
                  </a:cubicBezTo>
                  <a:cubicBezTo>
                    <a:pt x="1966169" y="22983"/>
                    <a:pt x="1971209" y="35151"/>
                    <a:pt x="1971209" y="47839"/>
                  </a:cubicBezTo>
                  <a:lnTo>
                    <a:pt x="1971209" y="588310"/>
                  </a:lnTo>
                  <a:cubicBezTo>
                    <a:pt x="1971209" y="600998"/>
                    <a:pt x="1966169" y="613165"/>
                    <a:pt x="1957198" y="622137"/>
                  </a:cubicBezTo>
                  <a:cubicBezTo>
                    <a:pt x="1948226" y="631108"/>
                    <a:pt x="1936058" y="636149"/>
                    <a:pt x="1923370" y="636149"/>
                  </a:cubicBezTo>
                  <a:lnTo>
                    <a:pt x="47839" y="636149"/>
                  </a:lnTo>
                  <a:cubicBezTo>
                    <a:pt x="21418" y="636149"/>
                    <a:pt x="0" y="614731"/>
                    <a:pt x="0" y="588310"/>
                  </a:cubicBezTo>
                  <a:lnTo>
                    <a:pt x="0" y="47839"/>
                  </a:lnTo>
                  <a:cubicBezTo>
                    <a:pt x="0" y="35151"/>
                    <a:pt x="5040" y="22983"/>
                    <a:pt x="14012" y="14012"/>
                  </a:cubicBezTo>
                  <a:cubicBezTo>
                    <a:pt x="22983" y="5040"/>
                    <a:pt x="35151" y="0"/>
                    <a:pt x="47839" y="0"/>
                  </a:cubicBezTo>
                  <a:close/>
                </a:path>
              </a:pathLst>
            </a:custGeom>
            <a:solidFill>
              <a:srgbClr val="DBDBDB"/>
            </a:solidFill>
          </p:spPr>
        </p:sp>
        <p:sp>
          <p:nvSpPr>
            <p:cNvPr name="TextBox 20" id="20"/>
            <p:cNvSpPr txBox="true"/>
            <p:nvPr/>
          </p:nvSpPr>
          <p:spPr>
            <a:xfrm>
              <a:off x="0" y="-104775"/>
              <a:ext cx="1971209" cy="740924"/>
            </a:xfrm>
            <a:prstGeom prst="rect">
              <a:avLst/>
            </a:prstGeom>
          </p:spPr>
          <p:txBody>
            <a:bodyPr anchor="ctr" rtlCol="false" tIns="50800" lIns="50800" bIns="50800" rIns="50800"/>
            <a:lstStyle/>
            <a:p>
              <a:pPr algn="l">
                <a:lnSpc>
                  <a:spcPts val="7699"/>
                </a:lnSpc>
              </a:pPr>
            </a:p>
          </p:txBody>
        </p:sp>
      </p:grpSp>
      <p:sp>
        <p:nvSpPr>
          <p:cNvPr name="Freeform 21" id="21"/>
          <p:cNvSpPr/>
          <p:nvPr/>
        </p:nvSpPr>
        <p:spPr>
          <a:xfrm flipH="false" flipV="false" rot="0">
            <a:off x="6413442" y="3930108"/>
            <a:ext cx="1646128" cy="1818013"/>
          </a:xfrm>
          <a:custGeom>
            <a:avLst/>
            <a:gdLst/>
            <a:ahLst/>
            <a:cxnLst/>
            <a:rect r="r" b="b" t="t" l="l"/>
            <a:pathLst>
              <a:path h="1818013" w="1646128">
                <a:moveTo>
                  <a:pt x="0" y="0"/>
                </a:moveTo>
                <a:lnTo>
                  <a:pt x="1646128" y="0"/>
                </a:lnTo>
                <a:lnTo>
                  <a:pt x="1646128" y="1818013"/>
                </a:lnTo>
                <a:lnTo>
                  <a:pt x="0" y="1818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1519203" y="1341374"/>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Bold"/>
              </a:rPr>
              <a:t>ORIGINAL DOMAIN</a:t>
            </a:r>
          </a:p>
        </p:txBody>
      </p:sp>
      <p:sp>
        <p:nvSpPr>
          <p:cNvPr name="TextBox 23" id="23"/>
          <p:cNvSpPr txBox="true"/>
          <p:nvPr/>
        </p:nvSpPr>
        <p:spPr>
          <a:xfrm rot="0">
            <a:off x="1519203" y="2146136"/>
            <a:ext cx="3269555"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MOTHERS</a:t>
            </a:r>
          </a:p>
        </p:txBody>
      </p:sp>
      <p:sp>
        <p:nvSpPr>
          <p:cNvPr name="TextBox 24" id="24"/>
          <p:cNvSpPr txBox="true"/>
          <p:nvPr/>
        </p:nvSpPr>
        <p:spPr>
          <a:xfrm rot="0">
            <a:off x="1028702" y="4443827"/>
            <a:ext cx="5871325" cy="4286250"/>
          </a:xfrm>
          <a:prstGeom prst="rect">
            <a:avLst/>
          </a:prstGeom>
        </p:spPr>
        <p:txBody>
          <a:bodyPr anchor="t" rtlCol="false" tIns="0" lIns="0" bIns="0" rIns="0">
            <a:spAutoFit/>
          </a:bodyPr>
          <a:lstStyle/>
          <a:p>
            <a:pPr>
              <a:lnSpc>
                <a:spcPts val="5625"/>
              </a:lnSpc>
            </a:pPr>
            <a:r>
              <a:rPr lang="en-US" sz="4500" spc="-135">
                <a:solidFill>
                  <a:srgbClr val="1C1C1D"/>
                </a:solidFill>
                <a:latin typeface="Be Vietnam"/>
              </a:rPr>
              <a:t>Mothers are the </a:t>
            </a:r>
            <a:r>
              <a:rPr lang="en-US" sz="4500" spc="-135">
                <a:solidFill>
                  <a:srgbClr val="907CE1"/>
                </a:solidFill>
                <a:latin typeface="Be Vietnam"/>
              </a:rPr>
              <a:t>extreme user</a:t>
            </a:r>
            <a:r>
              <a:rPr lang="en-US" sz="4500" spc="-135">
                <a:solidFill>
                  <a:srgbClr val="1C1C1D"/>
                </a:solidFill>
                <a:latin typeface="Be Vietnam"/>
              </a:rPr>
              <a:t>. They experience life transitions all the time alongside their growing child.</a:t>
            </a:r>
          </a:p>
        </p:txBody>
      </p:sp>
      <p:sp>
        <p:nvSpPr>
          <p:cNvPr name="TextBox 25" id="25"/>
          <p:cNvSpPr txBox="true"/>
          <p:nvPr/>
        </p:nvSpPr>
        <p:spPr>
          <a:xfrm rot="0">
            <a:off x="8847855" y="2007774"/>
            <a:ext cx="3269555" cy="25012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The apps that best supported mothers are the same ones that support us (ie. DoorDash, Uber, Venmo).</a:t>
            </a:r>
          </a:p>
        </p:txBody>
      </p:sp>
      <p:sp>
        <p:nvSpPr>
          <p:cNvPr name="TextBox 26" id="26"/>
          <p:cNvSpPr txBox="true"/>
          <p:nvPr/>
        </p:nvSpPr>
        <p:spPr>
          <a:xfrm rot="0">
            <a:off x="13497820" y="3684174"/>
            <a:ext cx="3272409" cy="8248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a:rPr>
              <a:t>Mothers are not the only caregivers.</a:t>
            </a:r>
          </a:p>
        </p:txBody>
      </p:sp>
      <p:sp>
        <p:nvSpPr>
          <p:cNvPr name="TextBox 27" id="27"/>
          <p:cNvSpPr txBox="true"/>
          <p:nvPr/>
        </p:nvSpPr>
        <p:spPr>
          <a:xfrm rot="0">
            <a:off x="8773344" y="5711737"/>
            <a:ext cx="3269555" cy="405764"/>
          </a:xfrm>
          <a:prstGeom prst="rect">
            <a:avLst/>
          </a:prstGeom>
        </p:spPr>
        <p:txBody>
          <a:bodyPr anchor="t" rtlCol="false" tIns="0" lIns="0" bIns="0" rIns="0">
            <a:spAutoFit/>
          </a:bodyPr>
          <a:lstStyle/>
          <a:p>
            <a:pPr>
              <a:lnSpc>
                <a:spcPts val="3360"/>
              </a:lnSpc>
            </a:pPr>
            <a:r>
              <a:rPr lang="en-US" sz="2400" spc="-24">
                <a:solidFill>
                  <a:srgbClr val="F9FAF4"/>
                </a:solidFill>
                <a:latin typeface="Be Vietnam Bold"/>
              </a:rPr>
              <a:t>NEW DOMAIN</a:t>
            </a:r>
          </a:p>
        </p:txBody>
      </p:sp>
      <p:sp>
        <p:nvSpPr>
          <p:cNvPr name="TextBox 28" id="28"/>
          <p:cNvSpPr txBox="true"/>
          <p:nvPr/>
        </p:nvSpPr>
        <p:spPr>
          <a:xfrm rot="0">
            <a:off x="8773344" y="6676861"/>
            <a:ext cx="7650590" cy="936625"/>
          </a:xfrm>
          <a:prstGeom prst="rect">
            <a:avLst/>
          </a:prstGeom>
        </p:spPr>
        <p:txBody>
          <a:bodyPr anchor="t" rtlCol="false" tIns="0" lIns="0" bIns="0" rIns="0">
            <a:spAutoFit/>
          </a:bodyPr>
          <a:lstStyle/>
          <a:p>
            <a:pPr>
              <a:lnSpc>
                <a:spcPts val="7699"/>
              </a:lnSpc>
            </a:pPr>
            <a:r>
              <a:rPr lang="en-US" sz="5499" spc="-54">
                <a:solidFill>
                  <a:srgbClr val="1C1C1D"/>
                </a:solidFill>
                <a:latin typeface="Be Vietnam Ultra-Bold"/>
              </a:rPr>
              <a:t>LIFE TRANSITIONS</a:t>
            </a:r>
          </a:p>
        </p:txBody>
      </p:sp>
      <p:sp>
        <p:nvSpPr>
          <p:cNvPr name="TextBox 29" id="29"/>
          <p:cNvSpPr txBox="true"/>
          <p:nvPr/>
        </p:nvSpPr>
        <p:spPr>
          <a:xfrm rot="0">
            <a:off x="8773344" y="7774432"/>
            <a:ext cx="7922374" cy="824864"/>
          </a:xfrm>
          <a:prstGeom prst="rect">
            <a:avLst/>
          </a:prstGeom>
        </p:spPr>
        <p:txBody>
          <a:bodyPr anchor="t" rtlCol="false" tIns="0" lIns="0" bIns="0" rIns="0">
            <a:spAutoFit/>
          </a:bodyPr>
          <a:lstStyle/>
          <a:p>
            <a:pPr>
              <a:lnSpc>
                <a:spcPts val="3360"/>
              </a:lnSpc>
            </a:pPr>
            <a:r>
              <a:rPr lang="en-US" sz="2400" spc="-24">
                <a:solidFill>
                  <a:srgbClr val="000000"/>
                </a:solidFill>
                <a:latin typeface="Be Vietnam"/>
              </a:rPr>
              <a:t>Example: birth of a child, moving to a new city, death of a parent, going to a new school, etc.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C1C1D"/>
        </a:solidFill>
      </p:bgPr>
    </p:bg>
    <p:spTree>
      <p:nvGrpSpPr>
        <p:cNvPr id="1" name=""/>
        <p:cNvGrpSpPr/>
        <p:nvPr/>
      </p:nvGrpSpPr>
      <p:grpSpPr>
        <a:xfrm>
          <a:off x="0" y="0"/>
          <a:ext cx="0" cy="0"/>
          <a:chOff x="0" y="0"/>
          <a:chExt cx="0" cy="0"/>
        </a:xfrm>
      </p:grpSpPr>
      <p:sp>
        <p:nvSpPr>
          <p:cNvPr name="TextBox 2" id="2"/>
          <p:cNvSpPr txBox="true"/>
          <p:nvPr/>
        </p:nvSpPr>
        <p:spPr>
          <a:xfrm rot="0">
            <a:off x="1028689" y="4019261"/>
            <a:ext cx="9401181" cy="2730492"/>
          </a:xfrm>
          <a:prstGeom prst="rect">
            <a:avLst/>
          </a:prstGeom>
        </p:spPr>
        <p:txBody>
          <a:bodyPr anchor="t" rtlCol="false" tIns="0" lIns="0" bIns="0" rIns="0">
            <a:spAutoFit/>
          </a:bodyPr>
          <a:lstStyle/>
          <a:p>
            <a:pPr>
              <a:lnSpc>
                <a:spcPts val="10599"/>
              </a:lnSpc>
            </a:pPr>
            <a:r>
              <a:rPr lang="en-US" sz="9999" spc="-299">
                <a:solidFill>
                  <a:srgbClr val="F9FAF4"/>
                </a:solidFill>
                <a:latin typeface="Be Vietnam"/>
              </a:rPr>
              <a:t>Interviews &amp; Insights</a:t>
            </a:r>
          </a:p>
        </p:txBody>
      </p:sp>
      <p:sp>
        <p:nvSpPr>
          <p:cNvPr name="AutoShape 3" id="3"/>
          <p:cNvSpPr/>
          <p:nvPr/>
        </p:nvSpPr>
        <p:spPr>
          <a:xfrm>
            <a:off x="1028694" y="2120689"/>
            <a:ext cx="16230600" cy="19050"/>
          </a:xfrm>
          <a:prstGeom prst="line">
            <a:avLst/>
          </a:prstGeom>
          <a:ln cap="flat" w="9525">
            <a:solidFill>
              <a:srgbClr val="DBDBDB"/>
            </a:solidFill>
            <a:prstDash val="solid"/>
            <a:headEnd type="none" len="sm" w="sm"/>
            <a:tailEnd type="none" len="sm" w="sm"/>
          </a:ln>
        </p:spPr>
      </p:sp>
      <p:grpSp>
        <p:nvGrpSpPr>
          <p:cNvPr name="Group 4" id="4"/>
          <p:cNvGrpSpPr/>
          <p:nvPr/>
        </p:nvGrpSpPr>
        <p:grpSpPr>
          <a:xfrm rot="0">
            <a:off x="1028700" y="988842"/>
            <a:ext cx="2747540" cy="817246"/>
            <a:chOff x="0" y="0"/>
            <a:chExt cx="3663387" cy="1089662"/>
          </a:xfrm>
        </p:grpSpPr>
        <p:sp>
          <p:nvSpPr>
            <p:cNvPr name="TextBox 5" id="5"/>
            <p:cNvSpPr txBox="true"/>
            <p:nvPr/>
          </p:nvSpPr>
          <p:spPr>
            <a:xfrm rot="0">
              <a:off x="1225039" y="-57150"/>
              <a:ext cx="2438348" cy="1146812"/>
            </a:xfrm>
            <a:prstGeom prst="rect">
              <a:avLst/>
            </a:prstGeom>
          </p:spPr>
          <p:txBody>
            <a:bodyPr anchor="t" rtlCol="false" tIns="0" lIns="0" bIns="0" rIns="0">
              <a:spAutoFit/>
            </a:bodyPr>
            <a:lstStyle/>
            <a:p>
              <a:pPr>
                <a:lnSpc>
                  <a:spcPts val="7019"/>
                </a:lnSpc>
                <a:spcBef>
                  <a:spcPct val="0"/>
                </a:spcBef>
              </a:pPr>
              <a:r>
                <a:rPr lang="en-US" sz="5399">
                  <a:solidFill>
                    <a:srgbClr val="F9FAF4"/>
                  </a:solidFill>
                  <a:latin typeface="Be Vietnam"/>
                </a:rPr>
                <a:t>02</a:t>
              </a:r>
            </a:p>
          </p:txBody>
        </p:sp>
        <p:sp>
          <p:nvSpPr>
            <p:cNvPr name="Freeform 6" id="6"/>
            <p:cNvSpPr/>
            <p:nvPr/>
          </p:nvSpPr>
          <p:spPr>
            <a:xfrm flipH="false" flipV="false" rot="0">
              <a:off x="0" y="53144"/>
              <a:ext cx="983373" cy="983373"/>
            </a:xfrm>
            <a:custGeom>
              <a:avLst/>
              <a:gdLst/>
              <a:ahLst/>
              <a:cxnLst/>
              <a:rect r="r" b="b" t="t" l="l"/>
              <a:pathLst>
                <a:path h="983373" w="983373">
                  <a:moveTo>
                    <a:pt x="0" y="0"/>
                  </a:moveTo>
                  <a:lnTo>
                    <a:pt x="983373" y="0"/>
                  </a:lnTo>
                  <a:lnTo>
                    <a:pt x="983373" y="983373"/>
                  </a:lnTo>
                  <a:lnTo>
                    <a:pt x="0" y="983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DAFxjt3imeU</dc:identifier>
  <dcterms:modified xsi:type="dcterms:W3CDTF">2011-08-01T06:04:30Z</dcterms:modified>
  <cp:revision>1</cp:revision>
  <dc:title>Copy of A2: Define &amp; Ideate</dc:title>
</cp:coreProperties>
</file>